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 showSpecialPlsOnTitleSld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9144000" cy="6858000"/>
  <p:defaultTextStyle>
    <a:defPPr>
      <a:defRPr lang="de-DE"/>
    </a:defPPr>
    <a:lvl1pPr algn="l">
      <a:spcBef>
        <a:spcPts val="0"/>
      </a:spcBef>
      <a:spcAft>
        <a:spcPts val="0"/>
      </a:spcAft>
      <a:defRPr sz="2400">
        <a:solidFill>
          <a:schemeClr val="tx1"/>
        </a:solidFill>
        <a:latin typeface="Verdana"/>
        <a:ea typeface="+mn-ea"/>
        <a:cs typeface="+mn-cs"/>
      </a:defRPr>
    </a:lvl1pPr>
    <a:lvl2pPr marL="457200" algn="l">
      <a:spcBef>
        <a:spcPts val="0"/>
      </a:spcBef>
      <a:spcAft>
        <a:spcPts val="0"/>
      </a:spcAft>
      <a:defRPr sz="2400">
        <a:solidFill>
          <a:schemeClr val="tx1"/>
        </a:solidFill>
        <a:latin typeface="Verdana"/>
        <a:ea typeface="+mn-ea"/>
        <a:cs typeface="+mn-cs"/>
      </a:defRPr>
    </a:lvl2pPr>
    <a:lvl3pPr marL="914400" algn="l">
      <a:spcBef>
        <a:spcPts val="0"/>
      </a:spcBef>
      <a:spcAft>
        <a:spcPts val="0"/>
      </a:spcAft>
      <a:defRPr sz="2400">
        <a:solidFill>
          <a:schemeClr val="tx1"/>
        </a:solidFill>
        <a:latin typeface="Verdana"/>
        <a:ea typeface="+mn-ea"/>
        <a:cs typeface="+mn-cs"/>
      </a:defRPr>
    </a:lvl3pPr>
    <a:lvl4pPr marL="1371600" algn="l">
      <a:spcBef>
        <a:spcPts val="0"/>
      </a:spcBef>
      <a:spcAft>
        <a:spcPts val="0"/>
      </a:spcAft>
      <a:defRPr sz="2400">
        <a:solidFill>
          <a:schemeClr val="tx1"/>
        </a:solidFill>
        <a:latin typeface="Verdana"/>
        <a:ea typeface="+mn-ea"/>
        <a:cs typeface="+mn-cs"/>
      </a:defRPr>
    </a:lvl4pPr>
    <a:lvl5pPr marL="1828800" algn="l">
      <a:spcBef>
        <a:spcPts val="0"/>
      </a:spcBef>
      <a:spcAft>
        <a:spcPts val="0"/>
      </a:spcAft>
      <a:defRPr sz="2400">
        <a:solidFill>
          <a:schemeClr val="tx1"/>
        </a:solidFill>
        <a:latin typeface="Verdana"/>
        <a:ea typeface="+mn-ea"/>
        <a:cs typeface="+mn-cs"/>
      </a:defRPr>
    </a:lvl5pPr>
    <a:lvl6pPr marL="2286000" algn="l" defTabSz="914400">
      <a:defRPr sz="2400">
        <a:solidFill>
          <a:schemeClr val="tx1"/>
        </a:solidFill>
        <a:latin typeface="Verdana"/>
        <a:ea typeface="+mn-ea"/>
        <a:cs typeface="+mn-cs"/>
      </a:defRPr>
    </a:lvl6pPr>
    <a:lvl7pPr marL="2743200" algn="l" defTabSz="914400">
      <a:defRPr sz="2400">
        <a:solidFill>
          <a:schemeClr val="tx1"/>
        </a:solidFill>
        <a:latin typeface="Verdana"/>
        <a:ea typeface="+mn-ea"/>
        <a:cs typeface="+mn-cs"/>
      </a:defRPr>
    </a:lvl7pPr>
    <a:lvl8pPr marL="3200400" algn="l" defTabSz="914400">
      <a:defRPr sz="2400">
        <a:solidFill>
          <a:schemeClr val="tx1"/>
        </a:solidFill>
        <a:latin typeface="Verdana"/>
        <a:ea typeface="+mn-ea"/>
        <a:cs typeface="+mn-cs"/>
      </a:defRPr>
    </a:lvl8pPr>
    <a:lvl9pPr marL="3657600" algn="l" defTabSz="914400">
      <a:defRPr sz="2400">
        <a:solidFill>
          <a:schemeClr val="tx1"/>
        </a:solidFill>
        <a:latin typeface="Verdana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ustomXml" Target="../customXml/item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theme" Target="theme/theme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ustomXml" Target="../customXml/item2.xml"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5" descr="logo1" hidden="0"/>
          <p:cNvPicPr>
            <a:picLocks noChangeAspect="1" noChangeArrowheads="1"/>
          </p:cNvPicPr>
          <p:nvPr isPhoto="0" userDrawn="1"/>
        </p:nvPicPr>
        <p:blipFill>
          <a:blip r:embed="rId2"/>
          <a:stretch/>
        </p:blipFill>
        <p:spPr bwMode="auto">
          <a:xfrm>
            <a:off x="6781800" y="457200"/>
            <a:ext cx="1858963" cy="6397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Line 6" hidden="0"/>
          <p:cNvSpPr>
            <a:spLocks noChangeShapeType="1"/>
          </p:cNvSpPr>
          <p:nvPr isPhoto="0" userDrawn="1"/>
        </p:nvSpPr>
        <p:spPr bwMode="auto">
          <a:xfrm>
            <a:off x="304800" y="1295400"/>
            <a:ext cx="8382000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Line 7" hidden="0"/>
          <p:cNvSpPr>
            <a:spLocks noChangeShapeType="1"/>
          </p:cNvSpPr>
          <p:nvPr isPhoto="0" userDrawn="1"/>
        </p:nvSpPr>
        <p:spPr bwMode="auto">
          <a:xfrm>
            <a:off x="685800" y="838200"/>
            <a:ext cx="0" cy="57912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Line 9" hidden="0"/>
          <p:cNvSpPr>
            <a:spLocks noChangeShapeType="1"/>
          </p:cNvSpPr>
          <p:nvPr isPhoto="0" userDrawn="1"/>
        </p:nvSpPr>
        <p:spPr bwMode="auto">
          <a:xfrm>
            <a:off x="304800" y="6172200"/>
            <a:ext cx="8458200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6386" name="Rectangle 2" hidden="0"/>
          <p:cNvSpPr>
            <a:spLocks noChangeArrowheads="1" noGrp="1"/>
          </p:cNvSpPr>
          <p:nvPr isPhoto="0" userDrawn="0">
            <p:ph type="ctrTitle" hasCustomPrompt="0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solidFill>
            <a:srgbClr val="FF6600"/>
          </a:solidFill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387" name="Rectangle 3" hidden="0"/>
          <p:cNvSpPr>
            <a:spLocks noChangeArrowheads="1" noGrp="1"/>
          </p:cNvSpPr>
          <p:nvPr isPhoto="0" userDrawn="0">
            <p:ph type="subTitle" idx="1" hasCustomPrompt="0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pPr>
              <a:defRPr/>
            </a:pPr>
            <a:r>
              <a:rPr lang="de-DE"/>
              <a:t>Prof. Dr. Daniel Göler</a:t>
            </a:r>
            <a:endParaRPr/>
          </a:p>
          <a:p>
            <a:pPr>
              <a:defRPr/>
            </a:pPr>
            <a:r>
              <a:rPr lang="de-DE"/>
              <a:t>European Studies</a:t>
            </a:r>
            <a:endParaRPr/>
          </a:p>
          <a:p>
            <a:pPr>
              <a:defRPr/>
            </a:pPr>
            <a:r>
              <a:rPr lang="de-DE"/>
              <a:t>Raum: Phil 369</a:t>
            </a:r>
            <a:endParaRPr/>
          </a:p>
          <a:p>
            <a:pPr>
              <a:defRPr/>
            </a:pPr>
            <a:r>
              <a:rPr lang="de-DE"/>
              <a:t>Sprechstunde: Di 10-11:30</a:t>
            </a:r>
            <a:endParaRPr/>
          </a:p>
          <a:p>
            <a:pPr>
              <a:defRPr/>
            </a:pPr>
            <a:r>
              <a:rPr lang="de-DE"/>
              <a:t>E-Mail: daniel.goeler@uni-passau.de</a:t>
            </a:r>
            <a:endParaRPr/>
          </a:p>
        </p:txBody>
      </p:sp>
      <p:sp>
        <p:nvSpPr>
          <p:cNvPr id="8" name="Rectangle 4" hidden="0"/>
          <p:cNvSpPr>
            <a:spLocks noChangeArrowheads="1" noGrp="1"/>
          </p:cNvSpPr>
          <p:nvPr isPhoto="0" userDrawn="0">
            <p:ph type="sldNum" sz="quarter" idx="10" hasCustomPrompt="0"/>
          </p:nvPr>
        </p:nvSpPr>
        <p:spPr bwMode="auto"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Vertikaler Textplatzhalt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Rectangle 6" hidden="0"/>
          <p:cNvSpPr>
            <a:spLocks noChangeArrowheads="1" noGrp="1"/>
          </p:cNvSpPr>
          <p:nvPr isPhoto="0" userDrawn="0">
            <p:ph type="sldNum" sz="quarter" idx="10" hasCustomPrompt="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55ABC-86B2-4DF7-986C-3C7BC50D4B1B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kaler Titel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6515100" y="381000"/>
            <a:ext cx="1943100" cy="5562600"/>
          </a:xfrm>
        </p:spPr>
        <p:txBody>
          <a:bodyPr vert="eaVert"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Vertikaler Textplatzhalt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685800" y="381000"/>
            <a:ext cx="5676900" cy="5562600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Rectangle 6" hidden="0"/>
          <p:cNvSpPr>
            <a:spLocks noChangeArrowheads="1" noGrp="1"/>
          </p:cNvSpPr>
          <p:nvPr isPhoto="0" userDrawn="0">
            <p:ph type="sldNum" sz="quarter" idx="10" hasCustomPrompt="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1864C-7D84-4B37-8128-F63584FBC41E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Rectangle 6" hidden="0"/>
          <p:cNvSpPr>
            <a:spLocks noChangeArrowheads="1" noGrp="1"/>
          </p:cNvSpPr>
          <p:nvPr isPhoto="0" userDrawn="0">
            <p:ph type="sldNum" sz="quarter" idx="10" hasCustomPrompt="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91325-0C98-4E02-958E-1385BC2D5510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Textplatzhalt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</p:txBody>
      </p:sp>
      <p:sp>
        <p:nvSpPr>
          <p:cNvPr id="4" name="Rectangle 6" hidden="0"/>
          <p:cNvSpPr>
            <a:spLocks noChangeArrowheads="1" noGrp="1"/>
          </p:cNvSpPr>
          <p:nvPr isPhoto="0" userDrawn="0">
            <p:ph type="sldNum" sz="quarter" idx="10" hasCustomPrompt="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43225-9995-4BFF-A62E-C58FB1861DAD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685800" y="13716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Inhaltsplatzhalt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648200" y="13716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Rectangle 6" hidden="0"/>
          <p:cNvSpPr>
            <a:spLocks noChangeArrowheads="1" noGrp="1"/>
          </p:cNvSpPr>
          <p:nvPr isPhoto="0" userDrawn="0">
            <p:ph type="sldNum" sz="quarter" idx="10" hasCustomPrompt="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D3E0F-4ECE-4D5D-997B-AC2F3F79EC3B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Textplatzhalt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</p:txBody>
      </p:sp>
      <p:sp>
        <p:nvSpPr>
          <p:cNvPr id="4" name="Inhaltsplatzhalt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Textplatzhalt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</p:txBody>
      </p:sp>
      <p:sp>
        <p:nvSpPr>
          <p:cNvPr id="6" name="Inhaltsplatzhalt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7" name="Rectangle 6" hidden="0"/>
          <p:cNvSpPr>
            <a:spLocks noChangeArrowheads="1" noGrp="1"/>
          </p:cNvSpPr>
          <p:nvPr isPhoto="0" userDrawn="0">
            <p:ph type="sldNum" sz="quarter" idx="10" hasCustomPrompt="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AE76A-19EF-4974-94B7-3EE1B723CD03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Rectangle 6" hidden="0"/>
          <p:cNvSpPr>
            <a:spLocks noChangeArrowheads="1" noGrp="1"/>
          </p:cNvSpPr>
          <p:nvPr isPhoto="0" userDrawn="0">
            <p:ph type="sldNum" sz="quarter" idx="10" hasCustomPrompt="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2DAB6-B862-4B1A-B451-4B8159AB73B9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6" hidden="0"/>
          <p:cNvSpPr>
            <a:spLocks noChangeArrowheads="1" noGrp="1"/>
          </p:cNvSpPr>
          <p:nvPr isPhoto="0" userDrawn="0">
            <p:ph type="sldNum" sz="quarter" idx="10" hasCustomPrompt="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AE4B1-E597-4B41-8022-AC88993DED13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Textplatzhalt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</p:txBody>
      </p:sp>
      <p:sp>
        <p:nvSpPr>
          <p:cNvPr id="5" name="Rectangle 6" hidden="0"/>
          <p:cNvSpPr>
            <a:spLocks noChangeArrowheads="1" noGrp="1"/>
          </p:cNvSpPr>
          <p:nvPr isPhoto="0" userDrawn="0">
            <p:ph type="sldNum" sz="quarter" idx="10" hasCustomPrompt="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10AD9-0677-4747-AC92-E69D502B918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Bildplatzhalter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endParaRPr lang="de-DE"/>
          </a:p>
        </p:txBody>
      </p:sp>
      <p:sp>
        <p:nvSpPr>
          <p:cNvPr id="4" name="Textplatzhalt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</p:txBody>
      </p:sp>
      <p:sp>
        <p:nvSpPr>
          <p:cNvPr id="5" name="Rectangle 6" hidden="0"/>
          <p:cNvSpPr>
            <a:spLocks noChangeArrowheads="1" noGrp="1"/>
          </p:cNvSpPr>
          <p:nvPr isPhoto="0" userDrawn="0">
            <p:ph type="sldNum" sz="quarter" idx="10" hasCustomPrompt="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E1E16-0D9F-4D12-95EF-D1F987FBB2AD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bg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Rectangle 2" hidden="0"/>
          <p:cNvSpPr>
            <a:spLocks noChangeArrowheads="1" noGrp="1"/>
          </p:cNvSpPr>
          <p:nvPr isPhoto="0" userDrawn="0">
            <p:ph type="title" hasCustomPrompt="0"/>
          </p:nvPr>
        </p:nvSpPr>
        <p:spPr bwMode="auto">
          <a:xfrm>
            <a:off x="685800" y="381000"/>
            <a:ext cx="5943600" cy="76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/>
          </a:bodyPr>
          <a:lstStyle/>
          <a:p>
            <a:pPr lvl="0">
              <a:defRPr/>
            </a:pPr>
            <a:r>
              <a:rPr lang="de-DE"/>
              <a:t>Klicken Sie, um das Titelformat zu bearbeiten</a:t>
            </a:r>
            <a:endParaRPr/>
          </a:p>
        </p:txBody>
      </p:sp>
      <p:sp>
        <p:nvSpPr>
          <p:cNvPr id="1027" name="Rectangle 3" hidden="0"/>
          <p:cNvSpPr>
            <a:spLocks noChangeArrowheads="1" noGrp="1"/>
          </p:cNvSpPr>
          <p:nvPr isPhoto="0" userDrawn="0">
            <p:ph type="body" idx="1" hasCustomPrompt="0"/>
          </p:nvPr>
        </p:nvSpPr>
        <p:spPr bwMode="auto">
          <a:xfrm>
            <a:off x="685800" y="1371600"/>
            <a:ext cx="7772400" cy="457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 lvl="0">
              <a:defRPr/>
            </a:pPr>
            <a:r>
              <a:rPr lang="de-DE"/>
              <a:t>Klicken Sie, um die Formate des Vorlagentextes zu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1030" name="Rectangle 6" hidden="0"/>
          <p:cNvSpPr>
            <a:spLocks noChangeArrowheads="1" noGrp="1"/>
          </p:cNvSpPr>
          <p:nvPr isPhoto="0" userDrawn="0">
            <p:ph type="sldNum" sz="quarter" idx="4" hasCustomPrompt="0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>
            <a:lvl1pPr algn="r">
              <a:defRPr sz="1400"/>
            </a:lvl1pPr>
          </a:lstStyle>
          <a:p>
            <a:pPr>
              <a:defRPr/>
            </a:pPr>
            <a:fld id="{E4022064-2E92-4FC6-8666-5EEB2CF481B9}" type="slidenum">
              <a:rPr lang="de-DE"/>
              <a:t/>
            </a:fld>
            <a:endParaRPr lang="de-DE"/>
          </a:p>
        </p:txBody>
      </p:sp>
      <p:pic>
        <p:nvPicPr>
          <p:cNvPr id="1029" name="Picture 7" descr="logo1" hidden="0"/>
          <p:cNvPicPr>
            <a:picLocks noChangeAspect="1" noChangeArrowheads="1"/>
          </p:cNvPicPr>
          <p:nvPr isPhoto="0" userDrawn="1"/>
        </p:nvPicPr>
        <p:blipFill>
          <a:blip r:embed="rId13"/>
          <a:stretch/>
        </p:blipFill>
        <p:spPr bwMode="auto">
          <a:xfrm>
            <a:off x="6781800" y="457200"/>
            <a:ext cx="1858963" cy="63976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Line 9" hidden="0"/>
          <p:cNvSpPr>
            <a:spLocks noChangeShapeType="1"/>
          </p:cNvSpPr>
          <p:nvPr isPhoto="0" userDrawn="1"/>
        </p:nvSpPr>
        <p:spPr bwMode="auto">
          <a:xfrm>
            <a:off x="304800" y="1295400"/>
            <a:ext cx="8382000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31" name="Line 10" hidden="0"/>
          <p:cNvSpPr>
            <a:spLocks noChangeShapeType="1"/>
          </p:cNvSpPr>
          <p:nvPr isPhoto="0" userDrawn="1"/>
        </p:nvSpPr>
        <p:spPr bwMode="auto">
          <a:xfrm>
            <a:off x="685800" y="838200"/>
            <a:ext cx="0" cy="57912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35" name="Text Box 11" hidden="0"/>
          <p:cNvSpPr txBox="1">
            <a:spLocks noChangeArrowheads="1"/>
          </p:cNvSpPr>
          <p:nvPr isPhoto="0" userDrawn="1"/>
        </p:nvSpPr>
        <p:spPr bwMode="auto">
          <a:xfrm>
            <a:off x="685800" y="6248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de-DE" sz="1200"/>
              <a:t>Prof. Dr. Daniel Göler</a:t>
            </a:r>
            <a:br>
              <a:rPr lang="de-DE" sz="1200"/>
            </a:br>
            <a:r>
              <a:rPr lang="de-DE" sz="1200"/>
              <a:t>Jean-Monnet-Lehrstuhl für Europäische Politik</a:t>
            </a:r>
            <a:endParaRPr lang="de-DE" sz="1000"/>
          </a:p>
        </p:txBody>
      </p:sp>
      <p:sp>
        <p:nvSpPr>
          <p:cNvPr id="1033" name="Line 13" hidden="0"/>
          <p:cNvSpPr>
            <a:spLocks noChangeShapeType="1"/>
          </p:cNvSpPr>
          <p:nvPr isPhoto="0" userDrawn="1"/>
        </p:nvSpPr>
        <p:spPr bwMode="auto">
          <a:xfrm>
            <a:off x="304800" y="6172200"/>
            <a:ext cx="8458200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1"/>
  <p:txStyles>
    <p:titleStyle>
      <a:lvl1pPr algn="l">
        <a:spcBef>
          <a:spcPts val="0"/>
        </a:spcBef>
        <a:spcAft>
          <a:spcPts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>
        <a:spcBef>
          <a:spcPts val="0"/>
        </a:spcBef>
        <a:spcAft>
          <a:spcPts val="0"/>
        </a:spcAft>
        <a:defRPr sz="2800" b="1">
          <a:solidFill>
            <a:schemeClr val="tx2"/>
          </a:solidFill>
          <a:latin typeface="Verdana"/>
        </a:defRPr>
      </a:lvl2pPr>
      <a:lvl3pPr algn="l">
        <a:spcBef>
          <a:spcPts val="0"/>
        </a:spcBef>
        <a:spcAft>
          <a:spcPts val="0"/>
        </a:spcAft>
        <a:defRPr sz="2800" b="1">
          <a:solidFill>
            <a:schemeClr val="tx2"/>
          </a:solidFill>
          <a:latin typeface="Verdana"/>
        </a:defRPr>
      </a:lvl3pPr>
      <a:lvl4pPr algn="l">
        <a:spcBef>
          <a:spcPts val="0"/>
        </a:spcBef>
        <a:spcAft>
          <a:spcPts val="0"/>
        </a:spcAft>
        <a:defRPr sz="2800" b="1">
          <a:solidFill>
            <a:schemeClr val="tx2"/>
          </a:solidFill>
          <a:latin typeface="Verdana"/>
        </a:defRPr>
      </a:lvl4pPr>
      <a:lvl5pPr algn="l">
        <a:spcBef>
          <a:spcPts val="0"/>
        </a:spcBef>
        <a:spcAft>
          <a:spcPts val="0"/>
        </a:spcAft>
        <a:defRPr sz="2800" b="1">
          <a:solidFill>
            <a:schemeClr val="tx2"/>
          </a:solidFill>
          <a:latin typeface="Verdana"/>
        </a:defRPr>
      </a:lvl5pPr>
      <a:lvl6pPr marL="457200" algn="l">
        <a:spcBef>
          <a:spcPts val="0"/>
        </a:spcBef>
        <a:spcAft>
          <a:spcPts val="0"/>
        </a:spcAft>
        <a:defRPr sz="2800" b="1">
          <a:solidFill>
            <a:schemeClr val="tx2"/>
          </a:solidFill>
          <a:latin typeface="Verdana"/>
        </a:defRPr>
      </a:lvl6pPr>
      <a:lvl7pPr marL="914400" algn="l">
        <a:spcBef>
          <a:spcPts val="0"/>
        </a:spcBef>
        <a:spcAft>
          <a:spcPts val="0"/>
        </a:spcAft>
        <a:defRPr sz="2800" b="1">
          <a:solidFill>
            <a:schemeClr val="tx2"/>
          </a:solidFill>
          <a:latin typeface="Verdana"/>
        </a:defRPr>
      </a:lvl7pPr>
      <a:lvl8pPr marL="1371600" algn="l">
        <a:spcBef>
          <a:spcPts val="0"/>
        </a:spcBef>
        <a:spcAft>
          <a:spcPts val="0"/>
        </a:spcAft>
        <a:defRPr sz="2800" b="1">
          <a:solidFill>
            <a:schemeClr val="tx2"/>
          </a:solidFill>
          <a:latin typeface="Verdana"/>
        </a:defRPr>
      </a:lvl8pPr>
      <a:lvl9pPr marL="1828800" algn="l">
        <a:spcBef>
          <a:spcPts val="0"/>
        </a:spcBef>
        <a:spcAft>
          <a:spcPts val="0"/>
        </a:spcAft>
        <a:defRPr sz="2800" b="1">
          <a:solidFill>
            <a:schemeClr val="tx2"/>
          </a:solidFill>
          <a:latin typeface="Verdana"/>
        </a:defRPr>
      </a:lvl9pPr>
    </p:titleStyle>
    <p:bodyStyle>
      <a:lvl1pPr marL="342900" indent="-342900" algn="l">
        <a:spcBef>
          <a:spcPts val="0"/>
        </a:spcBef>
        <a:spcAft>
          <a:spcPts val="0"/>
        </a:spcAft>
        <a:buClr>
          <a:srgbClr val="FF6600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>
        <a:spcBef>
          <a:spcPts val="0"/>
        </a:spcBef>
        <a:spcAft>
          <a:spcPts val="0"/>
        </a:spcAft>
        <a:buClr>
          <a:srgbClr val="FF6600"/>
        </a:buClr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>
        <a:spcBef>
          <a:spcPts val="0"/>
        </a:spcBef>
        <a:spcAft>
          <a:spcPts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>
        <a:spcBef>
          <a:spcPts val="0"/>
        </a:spcBef>
        <a:spcAft>
          <a:spcPts val="0"/>
        </a:spcAft>
        <a:buClr>
          <a:srgbClr val="FF6600"/>
        </a:buClr>
        <a:buChar char="–"/>
        <a:defRPr>
          <a:solidFill>
            <a:schemeClr val="tx1"/>
          </a:solidFill>
          <a:latin typeface="+mn-lt"/>
        </a:defRPr>
      </a:lvl4pPr>
      <a:lvl5pPr marL="2057400" indent="-228600" algn="l">
        <a:spcBef>
          <a:spcPts val="0"/>
        </a:spcBef>
        <a:spcAft>
          <a:spcPts val="0"/>
        </a:spcAft>
        <a:buClr>
          <a:srgbClr val="FF6600"/>
        </a:buClr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>
        <a:spcBef>
          <a:spcPts val="0"/>
        </a:spcBef>
        <a:spcAft>
          <a:spcPts val="0"/>
        </a:spcAft>
        <a:buClr>
          <a:srgbClr val="FF6600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>
        <a:spcBef>
          <a:spcPts val="0"/>
        </a:spcBef>
        <a:spcAft>
          <a:spcPts val="0"/>
        </a:spcAft>
        <a:buClr>
          <a:srgbClr val="FF6600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>
        <a:spcBef>
          <a:spcPts val="0"/>
        </a:spcBef>
        <a:spcAft>
          <a:spcPts val="0"/>
        </a:spcAft>
        <a:buClr>
          <a:srgbClr val="FF6600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>
        <a:spcBef>
          <a:spcPts val="0"/>
        </a:spcBef>
        <a:spcAft>
          <a:spcPts val="0"/>
        </a:spcAft>
        <a:buClr>
          <a:srgbClr val="FF6600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Titel 1" hidden="0"/>
          <p:cNvSpPr txBox="1"/>
          <p:nvPr isPhoto="0" userDrawn="0"/>
        </p:nvSpPr>
        <p:spPr bwMode="auto">
          <a:xfrm>
            <a:off x="777290" y="435147"/>
            <a:ext cx="6623620" cy="76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/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2"/>
                </a:solidFill>
                <a:latin typeface="Verdana"/>
              </a:defRPr>
            </a:lvl2pPr>
            <a:lvl3pPr algn="l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2"/>
                </a:solidFill>
                <a:latin typeface="Verdana"/>
              </a:defRPr>
            </a:lvl3pPr>
            <a:lvl4pPr algn="l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2"/>
                </a:solidFill>
                <a:latin typeface="Verdana"/>
              </a:defRPr>
            </a:lvl4pPr>
            <a:lvl5pPr algn="l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2"/>
                </a:solidFill>
                <a:latin typeface="Verdana"/>
              </a:defRPr>
            </a:lvl5pPr>
            <a:lvl6pPr marL="457200" algn="l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2"/>
                </a:solidFill>
                <a:latin typeface="Verdana"/>
              </a:defRPr>
            </a:lvl6pPr>
            <a:lvl7pPr marL="914400" algn="l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2"/>
                </a:solidFill>
                <a:latin typeface="Verdana"/>
              </a:defRPr>
            </a:lvl7pPr>
            <a:lvl8pPr marL="1371600" algn="l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2"/>
                </a:solidFill>
                <a:latin typeface="Verdana"/>
              </a:defRPr>
            </a:lvl8pPr>
            <a:lvl9pPr marL="1828800" algn="l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2"/>
                </a:solidFill>
                <a:latin typeface="Verdana"/>
              </a:defRPr>
            </a:lvl9pPr>
          </a:lstStyle>
          <a:p>
            <a:pPr>
              <a:defRPr/>
            </a:pPr>
            <a:r>
              <a:rPr lang="de-DE">
                <a:solidFill>
                  <a:schemeClr val="tx1"/>
                </a:solidFill>
              </a:rPr>
              <a:t>Einführung in die Europäische Politik (Einführung II)</a:t>
            </a:r>
            <a:endParaRPr lang="de-DE"/>
          </a:p>
        </p:txBody>
      </p:sp>
      <p:sp>
        <p:nvSpPr>
          <p:cNvPr id="4" name="Textfeld 3" hidden="0"/>
          <p:cNvSpPr txBox="1"/>
          <p:nvPr isPhoto="0" userDrawn="0"/>
        </p:nvSpPr>
        <p:spPr bwMode="auto">
          <a:xfrm>
            <a:off x="2555776" y="2132856"/>
            <a:ext cx="46805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br>
              <a:rPr lang="de-DE" b="1" u="sng"/>
            </a:br>
            <a:br>
              <a:rPr lang="de-DE" sz="600" b="1"/>
            </a:br>
            <a:r>
              <a:rPr lang="de-DE" sz="2000" b="1"/>
              <a:t>Die Externen Politiken der EU: </a:t>
            </a:r>
            <a:br>
              <a:rPr lang="de-DE" sz="2000" b="1"/>
            </a:br>
            <a:br>
              <a:rPr lang="de-DE" sz="800" b="1"/>
            </a:br>
            <a:r>
              <a:rPr lang="de-DE" sz="2000" b="1"/>
              <a:t>GASP/GSVP, Handels- und Entwicklungspolitik </a:t>
            </a:r>
            <a:r>
              <a:rPr lang="de-DE"/>
              <a:t>	</a:t>
            </a:r>
            <a:endParaRPr/>
          </a:p>
          <a:p>
            <a:pPr>
              <a:defRPr/>
            </a:pPr>
            <a:endParaRPr lang="de-DE"/>
          </a:p>
        </p:txBody>
      </p:sp>
      <p:sp>
        <p:nvSpPr>
          <p:cNvPr id="5" name="Untertitel 4" hidden="0"/>
          <p:cNvSpPr>
            <a:spLocks noGrp="1"/>
          </p:cNvSpPr>
          <p:nvPr isPhoto="0" userDrawn="0">
            <p:ph type="subTitle" idx="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1609295204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5184928" y="6334137"/>
            <a:ext cx="2774642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338" name="Foliennummernplatzhalt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prstGeom prst="rect">
            <a:avLst/>
          </a:prstGeom>
          <a:noFill/>
          <a:ln/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fld id="{E704BA14-2869-4440-862B-8658EEF9BE27}" type="slidenum">
              <a:rPr lang="de-DE" sz="1400"/>
              <a:t/>
            </a:fld>
            <a:endParaRPr lang="de-DE" sz="1400"/>
          </a:p>
        </p:txBody>
      </p:sp>
      <p:sp>
        <p:nvSpPr>
          <p:cNvPr id="14339" name="Rectangle 2" hidden="0"/>
          <p:cNvSpPr>
            <a:spLocks noChangeArrowheads="1" noGrp="1"/>
          </p:cNvSpPr>
          <p:nvPr isPhoto="0" userDrawn="0">
            <p:ph type="title" hasCustomPrompt="0"/>
          </p:nvPr>
        </p:nvSpPr>
        <p:spPr bwMode="auto">
          <a:xfrm>
            <a:off x="717550" y="381000"/>
            <a:ext cx="5943600" cy="762000"/>
          </a:xfrm>
        </p:spPr>
        <p:txBody>
          <a:bodyPr/>
          <a:lstStyle/>
          <a:p>
            <a:pPr>
              <a:defRPr/>
            </a:pPr>
            <a:r>
              <a:rPr lang="de-DE" sz="2400"/>
              <a:t>Entscheidungsverfahren </a:t>
            </a:r>
            <a:br>
              <a:rPr lang="de-DE" sz="2400"/>
            </a:br>
            <a:r>
              <a:rPr lang="de-DE" sz="2400"/>
              <a:t>und Instrumente</a:t>
            </a:r>
            <a:endParaRPr/>
          </a:p>
        </p:txBody>
      </p:sp>
      <p:sp>
        <p:nvSpPr>
          <p:cNvPr id="14340" name="Rectangle 3" hidden="0"/>
          <p:cNvSpPr>
            <a:spLocks noChangeArrowheads="1" noGrp="1"/>
          </p:cNvSpPr>
          <p:nvPr isPhoto="0" userDrawn="0">
            <p:ph type="body" idx="1" hasCustomPrompt="0"/>
          </p:nvPr>
        </p:nvSpPr>
        <p:spPr bwMode="auto">
          <a:xfrm>
            <a:off x="717550" y="1325563"/>
            <a:ext cx="8462963" cy="4937125"/>
          </a:xfrm>
        </p:spPr>
        <p:txBody>
          <a:bodyPr/>
          <a:lstStyle/>
          <a:p>
            <a:pPr>
              <a:defRPr/>
            </a:pPr>
            <a:r>
              <a:rPr lang="de-DE" sz="2000"/>
              <a:t>Sonderstellung von GASP/GSVP</a:t>
            </a:r>
            <a:br>
              <a:rPr lang="de-DE" sz="2000"/>
            </a:br>
            <a:r>
              <a:rPr lang="de-DE" sz="2000"/>
              <a:t>- Intergouvernementale Entscheidungsfindung</a:t>
            </a:r>
            <a:br>
              <a:rPr lang="de-DE" sz="2000"/>
            </a:br>
            <a:r>
              <a:rPr lang="de-DE" sz="2000"/>
              <a:t>- Schwache Einbindung des EP in Beschlussfassung </a:t>
            </a:r>
            <a:br>
              <a:rPr lang="de-DE" sz="2000"/>
            </a:br>
            <a:r>
              <a:rPr lang="de-DE" sz="2000"/>
              <a:t>  (Anhörung), aber seit Lissabon: Einfluss auf Hohe(n) </a:t>
            </a:r>
            <a:br>
              <a:rPr lang="de-DE" sz="2000"/>
            </a:br>
            <a:r>
              <a:rPr lang="de-DE" sz="2000"/>
              <a:t>  Repräsentanten/in und EAD, zudem: Haushaltshoheit</a:t>
            </a:r>
            <a:br>
              <a:rPr lang="de-DE" sz="2000"/>
            </a:br>
            <a:r>
              <a:rPr lang="de-DE" sz="2000"/>
              <a:t>- Einbidung der Kommission über auf Hohe(n) </a:t>
            </a:r>
            <a:br>
              <a:rPr lang="de-DE" sz="2000"/>
            </a:br>
            <a:r>
              <a:rPr lang="de-DE" sz="2000"/>
              <a:t>  Repräsentanten/in</a:t>
            </a:r>
            <a:endParaRPr/>
          </a:p>
          <a:p>
            <a:pPr>
              <a:defRPr/>
            </a:pPr>
            <a:r>
              <a:rPr lang="de-DE" sz="2000"/>
              <a:t>Beschlüsse über Aktionen und Standpunkte als Instrumente der GASP (Art. 29-31 EUV)</a:t>
            </a:r>
            <a:br>
              <a:rPr lang="de-DE" sz="2000"/>
            </a:br>
            <a:r>
              <a:rPr lang="de-DE" sz="2000"/>
              <a:t>- Verabschiedet von Rat und Europäischem Rat</a:t>
            </a:r>
            <a:br>
              <a:rPr lang="de-DE" sz="2000"/>
            </a:br>
            <a:r>
              <a:rPr lang="de-DE" sz="2000"/>
              <a:t>- Einstimmigkeitsprinzip mit  Ausnahme von konstruktiver </a:t>
            </a:r>
            <a:br>
              <a:rPr lang="de-DE" sz="2000"/>
            </a:br>
            <a:r>
              <a:rPr lang="de-DE" sz="2000"/>
              <a:t>  Enthaltung, Umsetzungsbeschlüssen und Ernennung von </a:t>
            </a:r>
            <a:br>
              <a:rPr lang="de-DE" sz="2000"/>
            </a:br>
            <a:r>
              <a:rPr lang="de-DE" sz="2000"/>
              <a:t>  Sonderbaufragten</a:t>
            </a:r>
            <a:br>
              <a:rPr lang="de-DE" sz="2000"/>
            </a:br>
            <a:r>
              <a:rPr lang="de-DE" sz="2000"/>
              <a:t>- Mitgliedstaaten haben sich aller Handlungen zu </a:t>
            </a:r>
            <a:br>
              <a:rPr lang="de-DE" sz="2000"/>
            </a:br>
            <a:r>
              <a:rPr lang="de-DE" sz="2000"/>
              <a:t>  enthalten, die den Beschlüssen entgegenwirken</a:t>
            </a:r>
            <a:br>
              <a:rPr lang="de-DE" sz="2200"/>
            </a:br>
            <a:br>
              <a:rPr lang="de-DE" sz="1800"/>
            </a:br>
            <a:endParaRPr lang="de-DE" sz="2200"/>
          </a:p>
        </p:txBody>
      </p:sp>
      <p:pic>
        <p:nvPicPr>
          <p:cNvPr id="1386716502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5165878" y="6334137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362" name="Foliennummernplatzhalt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prstGeom prst="rect">
            <a:avLst/>
          </a:prstGeom>
          <a:noFill/>
          <a:ln/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fld id="{E53E5916-25D4-4FE1-AA51-2337B36B1AAB}" type="slidenum">
              <a:rPr lang="de-DE" sz="1400"/>
              <a:t/>
            </a:fld>
            <a:endParaRPr lang="de-DE" sz="1400"/>
          </a:p>
        </p:txBody>
      </p:sp>
      <p:sp>
        <p:nvSpPr>
          <p:cNvPr id="15363" name="Rectangle 2" hidden="0"/>
          <p:cNvSpPr>
            <a:spLocks noChangeArrowheads="1" noGrp="1"/>
          </p:cNvSpPr>
          <p:nvPr isPhoto="0" userDrawn="0">
            <p:ph type="title" hasCustomPrompt="0"/>
          </p:nvPr>
        </p:nvSpPr>
        <p:spPr bwMode="auto">
          <a:xfrm>
            <a:off x="717550" y="381000"/>
            <a:ext cx="5943600" cy="762000"/>
          </a:xfrm>
        </p:spPr>
        <p:txBody>
          <a:bodyPr/>
          <a:lstStyle/>
          <a:p>
            <a:pPr>
              <a:defRPr/>
            </a:pPr>
            <a:r>
              <a:rPr lang="de-DE" sz="2400"/>
              <a:t>Entscheidungsverfahren und Instrumente</a:t>
            </a:r>
            <a:endParaRPr/>
          </a:p>
        </p:txBody>
      </p:sp>
      <p:sp>
        <p:nvSpPr>
          <p:cNvPr id="6148" name="Rectangle 3" hidden="0"/>
          <p:cNvSpPr>
            <a:spLocks noChangeArrowheads="1" noGrp="1"/>
          </p:cNvSpPr>
          <p:nvPr isPhoto="0" userDrawn="0">
            <p:ph type="body" idx="1" hasCustomPrompt="0"/>
          </p:nvPr>
        </p:nvSpPr>
        <p:spPr bwMode="auto">
          <a:xfrm>
            <a:off x="717550" y="1303338"/>
            <a:ext cx="8462963" cy="4937125"/>
          </a:xfrm>
        </p:spPr>
        <p:txBody>
          <a:bodyPr/>
          <a:lstStyle/>
          <a:p>
            <a:pPr>
              <a:defRPr/>
            </a:pPr>
            <a:r>
              <a:rPr lang="de-DE" sz="2150"/>
              <a:t>Bei besonderen nationalen Interessen, wird  in den vorgenannten Ausnahmefällen keine Mehrheitsentscheidung getroffen sondern der Beschluss an den Europäischen Rat verwiesen, der einstimmig entschiedet.</a:t>
            </a:r>
            <a:endParaRPr/>
          </a:p>
          <a:p>
            <a:pPr>
              <a:defRPr/>
            </a:pPr>
            <a:r>
              <a:rPr lang="de-DE" sz="2150"/>
              <a:t>Möglichkeit der Ausweitung von Mehrheitsentscheidungen durch Einstimmigen Beschluss des Europäischen Rates (Art. 30.2)</a:t>
            </a:r>
            <a:endParaRPr/>
          </a:p>
          <a:p>
            <a:pPr>
              <a:defRPr/>
            </a:pPr>
            <a:r>
              <a:rPr lang="de-DE" sz="2150"/>
              <a:t>Grundsätzliches „Verbot“ von Mehrheitsentscheidungen in Fragen mit militärischen oder verteidigungspolitischen Bezügen (Art. 31.4)</a:t>
            </a:r>
            <a:endParaRPr/>
          </a:p>
          <a:p>
            <a:pPr>
              <a:defRPr/>
            </a:pPr>
            <a:r>
              <a:rPr lang="de-DE" sz="2150"/>
              <a:t>Bei Verfahrensfragen: Einfach Mehrheit</a:t>
            </a:r>
            <a:endParaRPr/>
          </a:p>
          <a:p>
            <a:pPr>
              <a:defRPr/>
            </a:pPr>
            <a:r>
              <a:rPr lang="de-DE" sz="2150"/>
              <a:t>Konsultationspflicht bei wichtigen außenpolitischen Entscheidungen</a:t>
            </a:r>
            <a:br>
              <a:rPr lang="de-DE" sz="1800"/>
            </a:br>
            <a:endParaRPr lang="de-DE" sz="2200"/>
          </a:p>
        </p:txBody>
      </p:sp>
      <p:pic>
        <p:nvPicPr>
          <p:cNvPr id="994612920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5165878" y="6334137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386" name="Foliennummernplatzhalt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prstGeom prst="rect">
            <a:avLst/>
          </a:prstGeom>
          <a:noFill/>
          <a:ln/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fld id="{62042324-665C-4011-A992-91D3D48FC0B2}" type="slidenum">
              <a:rPr lang="de-DE" sz="1400"/>
              <a:t/>
            </a:fld>
            <a:endParaRPr lang="de-DE" sz="1400"/>
          </a:p>
        </p:txBody>
      </p:sp>
      <p:sp>
        <p:nvSpPr>
          <p:cNvPr id="16387" name="Rectangle 2" hidden="0"/>
          <p:cNvSpPr>
            <a:spLocks noChangeArrowheads="1" noGrp="1"/>
          </p:cNvSpPr>
          <p:nvPr isPhoto="0" userDrawn="0">
            <p:ph type="title" hasCustomPrompt="0"/>
          </p:nvPr>
        </p:nvSpPr>
        <p:spPr bwMode="auto">
          <a:xfrm>
            <a:off x="717550" y="381000"/>
            <a:ext cx="5943600" cy="762000"/>
          </a:xfrm>
        </p:spPr>
        <p:txBody>
          <a:bodyPr/>
          <a:lstStyle/>
          <a:p>
            <a:pPr>
              <a:defRPr/>
            </a:pPr>
            <a:r>
              <a:rPr lang="de-DE" sz="2400"/>
              <a:t>Besonderheiten GSVP</a:t>
            </a:r>
            <a:endParaRPr/>
          </a:p>
        </p:txBody>
      </p:sp>
      <p:sp>
        <p:nvSpPr>
          <p:cNvPr id="16388" name="Rectangle 3" hidden="0"/>
          <p:cNvSpPr>
            <a:spLocks noChangeArrowheads="1" noGrp="1"/>
          </p:cNvSpPr>
          <p:nvPr isPhoto="0" userDrawn="0">
            <p:ph type="body" idx="1" hasCustomPrompt="0"/>
          </p:nvPr>
        </p:nvSpPr>
        <p:spPr bwMode="auto">
          <a:xfrm>
            <a:off x="681037" y="1439863"/>
            <a:ext cx="8462962" cy="4937125"/>
          </a:xfrm>
        </p:spPr>
        <p:txBody>
          <a:bodyPr/>
          <a:lstStyle/>
          <a:p>
            <a:pPr>
              <a:defRPr/>
            </a:pPr>
            <a:r>
              <a:rPr lang="de-DE" sz="2200"/>
              <a:t>Keine Ausnahmen von Einstimmigkeitsprinzip</a:t>
            </a:r>
            <a:endParaRPr/>
          </a:p>
          <a:p>
            <a:pPr>
              <a:defRPr/>
            </a:pPr>
            <a:r>
              <a:rPr lang="de-DE" sz="2200"/>
              <a:t>Eigener institutionell-administrativer Unterbau für sicherheits- und verteidigungspolitische Fragen </a:t>
            </a:r>
            <a:br>
              <a:rPr lang="de-DE" sz="2200"/>
            </a:br>
            <a:r>
              <a:rPr lang="de-DE" sz="2200"/>
              <a:t>- EU-Militärausschuss (EUMC): Generalstabschefs bzw. </a:t>
            </a:r>
            <a:br>
              <a:rPr lang="de-DE" sz="2200"/>
            </a:br>
            <a:r>
              <a:rPr lang="de-DE" sz="2200"/>
              <a:t>  deren militärische Repräsentanten, berät PSK in </a:t>
            </a:r>
            <a:br>
              <a:rPr lang="de-DE" sz="2200"/>
            </a:br>
            <a:r>
              <a:rPr lang="de-DE" sz="2200"/>
              <a:t>  militärischen Fragen</a:t>
            </a:r>
            <a:br>
              <a:rPr lang="de-DE" sz="2200"/>
            </a:br>
            <a:r>
              <a:rPr lang="de-DE" sz="2200"/>
              <a:t>- EU-Militärstab (Teil des EAD): Lagebeurteilung, </a:t>
            </a:r>
            <a:br>
              <a:rPr lang="de-DE" sz="2200"/>
            </a:br>
            <a:r>
              <a:rPr lang="de-DE" sz="2200"/>
              <a:t>  Frühwarnung und strategische Planung</a:t>
            </a:r>
            <a:br>
              <a:rPr lang="de-DE" sz="2200"/>
            </a:br>
            <a:r>
              <a:rPr lang="de-DE" sz="2200"/>
              <a:t>- Sicherheits- und verteidigungspolitische Agenturen    </a:t>
            </a:r>
            <a:br>
              <a:rPr lang="de-DE" sz="2200"/>
            </a:br>
            <a:r>
              <a:rPr lang="de-DE" sz="2200"/>
              <a:t>  (EDA, ISS, EU </a:t>
            </a:r>
            <a:r>
              <a:rPr lang="de-DE" sz="2200"/>
              <a:t>SatCen</a:t>
            </a:r>
            <a:r>
              <a:rPr lang="de-DE" sz="2200"/>
              <a:t>)</a:t>
            </a:r>
            <a:br>
              <a:rPr lang="de-DE" sz="2200"/>
            </a:br>
            <a:r>
              <a:rPr lang="de-DE" sz="2200">
                <a:solidFill>
                  <a:schemeClr val="tx2"/>
                </a:solidFill>
              </a:rPr>
              <a:t>- </a:t>
            </a:r>
            <a:r>
              <a:rPr lang="de-DE" sz="2200">
                <a:solidFill>
                  <a:schemeClr val="tx2"/>
                </a:solidFill>
              </a:rPr>
              <a:t>Military </a:t>
            </a:r>
            <a:r>
              <a:rPr lang="de-DE" sz="2200">
                <a:solidFill>
                  <a:schemeClr val="tx2"/>
                </a:solidFill>
              </a:rPr>
              <a:t>Planning</a:t>
            </a:r>
            <a:r>
              <a:rPr lang="de-DE" sz="2200">
                <a:solidFill>
                  <a:schemeClr val="tx2"/>
                </a:solidFill>
              </a:rPr>
              <a:t> </a:t>
            </a:r>
            <a:r>
              <a:rPr lang="de-DE" sz="2200">
                <a:solidFill>
                  <a:schemeClr val="tx2"/>
                </a:solidFill>
              </a:rPr>
              <a:t>and</a:t>
            </a:r>
            <a:r>
              <a:rPr lang="de-DE" sz="2200">
                <a:solidFill>
                  <a:schemeClr val="tx2"/>
                </a:solidFill>
              </a:rPr>
              <a:t> </a:t>
            </a:r>
            <a:r>
              <a:rPr lang="de-DE" sz="2200">
                <a:solidFill>
                  <a:schemeClr val="tx2"/>
                </a:solidFill>
              </a:rPr>
              <a:t>Conduct</a:t>
            </a:r>
            <a:r>
              <a:rPr lang="de-DE" sz="2200">
                <a:solidFill>
                  <a:schemeClr val="tx2"/>
                </a:solidFill>
              </a:rPr>
              <a:t> </a:t>
            </a:r>
            <a:r>
              <a:rPr lang="de-DE" sz="2200">
                <a:solidFill>
                  <a:schemeClr val="tx2"/>
                </a:solidFill>
              </a:rPr>
              <a:t>Capability</a:t>
            </a:r>
            <a:r>
              <a:rPr lang="de-DE" sz="2200">
                <a:solidFill>
                  <a:schemeClr val="tx2"/>
                </a:solidFill>
              </a:rPr>
              <a:t> (MPCC)</a:t>
            </a:r>
            <a:endParaRPr/>
          </a:p>
          <a:p>
            <a:pPr>
              <a:defRPr/>
            </a:pPr>
            <a:r>
              <a:rPr lang="de-DE" sz="2200">
                <a:solidFill>
                  <a:schemeClr val="tx2"/>
                </a:solidFill>
              </a:rPr>
              <a:t>Europäischer Verteidigungsfond</a:t>
            </a:r>
            <a:endParaRPr/>
          </a:p>
          <a:p>
            <a:pPr>
              <a:defRPr/>
            </a:pPr>
            <a:r>
              <a:rPr lang="de-DE" sz="2200">
                <a:solidFill>
                  <a:schemeClr val="tx2"/>
                </a:solidFill>
              </a:rPr>
              <a:t>Ständige Strukturierte Zusammenarbeit (SSZ/PESCO)</a:t>
            </a:r>
            <a:endParaRPr/>
          </a:p>
          <a:p>
            <a:pPr>
              <a:defRPr/>
            </a:pPr>
            <a:endParaRPr lang="de-DE" sz="2200"/>
          </a:p>
        </p:txBody>
      </p:sp>
      <p:pic>
        <p:nvPicPr>
          <p:cNvPr id="2028257037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5165878" y="6334137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410" name="Foliennummernplatzhalt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prstGeom prst="rect">
            <a:avLst/>
          </a:prstGeom>
          <a:noFill/>
          <a:ln/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fld id="{5FB62904-C568-481C-ABAA-F9B2BC664D9D}" type="slidenum">
              <a:rPr lang="de-DE" sz="1400"/>
              <a:t/>
            </a:fld>
            <a:endParaRPr lang="de-DE" sz="1400"/>
          </a:p>
        </p:txBody>
      </p:sp>
      <p:sp>
        <p:nvSpPr>
          <p:cNvPr id="17411" name="Rectangle 2" hidden="0"/>
          <p:cNvSpPr>
            <a:spLocks noChangeArrowheads="1" noGrp="1"/>
          </p:cNvSpPr>
          <p:nvPr isPhoto="0" userDrawn="0">
            <p:ph type="title" hasCustomPrompt="0"/>
          </p:nvPr>
        </p:nvSpPr>
        <p:spPr bwMode="auto">
          <a:xfrm>
            <a:off x="717550" y="381000"/>
            <a:ext cx="5943600" cy="762000"/>
          </a:xfrm>
        </p:spPr>
        <p:txBody>
          <a:bodyPr/>
          <a:lstStyle/>
          <a:p>
            <a:pPr>
              <a:defRPr/>
            </a:pPr>
            <a:r>
              <a:rPr lang="de-DE" sz="2400"/>
              <a:t>Inhaltliche Zielsetzung der</a:t>
            </a:r>
            <a:br>
              <a:rPr lang="de-DE" sz="2400"/>
            </a:br>
            <a:r>
              <a:rPr lang="de-DE" sz="2400"/>
              <a:t>Militärischen Komponente der EU</a:t>
            </a:r>
            <a:endParaRPr/>
          </a:p>
        </p:txBody>
      </p:sp>
      <p:sp>
        <p:nvSpPr>
          <p:cNvPr id="17412" name="Rectangle 3" hidden="0"/>
          <p:cNvSpPr>
            <a:spLocks noChangeArrowheads="1" noGrp="1"/>
          </p:cNvSpPr>
          <p:nvPr isPhoto="0" userDrawn="0">
            <p:ph type="body" idx="1" hasCustomPrompt="0"/>
          </p:nvPr>
        </p:nvSpPr>
        <p:spPr bwMode="auto">
          <a:xfrm>
            <a:off x="681037" y="1439863"/>
            <a:ext cx="8462962" cy="4937125"/>
          </a:xfrm>
        </p:spPr>
        <p:txBody>
          <a:bodyPr/>
          <a:lstStyle/>
          <a:p>
            <a:pPr>
              <a:defRPr/>
            </a:pPr>
            <a:r>
              <a:rPr lang="de-DE" sz="2200"/>
              <a:t>Petersbergaufgaben der WEU als Kern:</a:t>
            </a:r>
            <a:br>
              <a:rPr lang="de-DE" sz="2200"/>
            </a:br>
            <a:r>
              <a:rPr lang="de-DE" sz="2200"/>
              <a:t>- humanitäre Einsätze</a:t>
            </a:r>
            <a:br>
              <a:rPr lang="de-DE" sz="2200"/>
            </a:br>
            <a:r>
              <a:rPr lang="de-DE" sz="2200"/>
              <a:t>- Rettungseinsätze</a:t>
            </a:r>
            <a:br>
              <a:rPr lang="de-DE" sz="2200"/>
            </a:br>
            <a:r>
              <a:rPr lang="de-DE" sz="2200"/>
              <a:t>- Friedenserhaltende Einsätze</a:t>
            </a:r>
            <a:br>
              <a:rPr lang="de-DE" sz="2200"/>
            </a:br>
            <a:r>
              <a:rPr lang="de-DE" sz="2200"/>
              <a:t>- Krisenbewältigung einschl. Friedensschaffung</a:t>
            </a:r>
            <a:endParaRPr/>
          </a:p>
          <a:p>
            <a:pPr>
              <a:defRPr/>
            </a:pPr>
            <a:r>
              <a:rPr lang="de-DE" sz="2200"/>
              <a:t>Beistandsklausel EUV (Art. 42 Abs. 7):</a:t>
            </a:r>
            <a:br>
              <a:rPr lang="de-DE" sz="2200"/>
            </a:br>
            <a:r>
              <a:rPr lang="de-DE" sz="2200"/>
              <a:t>„</a:t>
            </a:r>
            <a:r>
              <a:rPr lang="de-DE" sz="2200"/>
              <a:t>Im Falle eines bewaffneten Angriffs auf das </a:t>
            </a:r>
            <a:r>
              <a:rPr lang="de-DE" sz="2200"/>
              <a:t>Hoheitsge</a:t>
            </a:r>
            <a:r>
              <a:rPr lang="de-DE" sz="2200"/>
              <a:t>-biet eines Mitgliedstaats schulden die anderen Mitglied-staaten ihm alle in ihrer Macht stehende Hilfe und Unterstützung, im Einklang mit Artikel 51 der Charta der Vereinten Nationen. Dies lässt den besonderen Charakter der Sicherheits- und Verteidigungspolitik bestimmter Mitgliedstaaten unberührt.“</a:t>
            </a:r>
            <a:br>
              <a:rPr lang="de-DE" sz="2200"/>
            </a:br>
            <a:endParaRPr lang="de-DE" sz="2200"/>
          </a:p>
        </p:txBody>
      </p:sp>
      <p:pic>
        <p:nvPicPr>
          <p:cNvPr id="111706576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5165878" y="6334137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434" name="Foliennummernplatzhalt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prstGeom prst="rect">
            <a:avLst/>
          </a:prstGeom>
          <a:noFill/>
          <a:ln/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fld id="{14F77503-2E5D-4004-8A00-782765D381D1}" type="slidenum">
              <a:rPr lang="de-DE" sz="1400"/>
              <a:t/>
            </a:fld>
            <a:endParaRPr lang="de-DE" sz="1400"/>
          </a:p>
        </p:txBody>
      </p:sp>
      <p:sp>
        <p:nvSpPr>
          <p:cNvPr id="18435" name="Rectangle 2" hidden="0"/>
          <p:cNvSpPr>
            <a:spLocks noChangeArrowheads="1" noGrp="1"/>
          </p:cNvSpPr>
          <p:nvPr isPhoto="0" userDrawn="0">
            <p:ph type="title" hasCustomPrompt="0"/>
          </p:nvPr>
        </p:nvSpPr>
        <p:spPr bwMode="auto">
          <a:xfrm>
            <a:off x="717550" y="381000"/>
            <a:ext cx="5943600" cy="762000"/>
          </a:xfrm>
        </p:spPr>
        <p:txBody>
          <a:bodyPr/>
          <a:lstStyle/>
          <a:p>
            <a:pPr>
              <a:defRPr/>
            </a:pPr>
            <a:r>
              <a:rPr lang="de-DE" sz="2400"/>
              <a:t>Fazit GASP/GSVP</a:t>
            </a:r>
            <a:endParaRPr/>
          </a:p>
        </p:txBody>
      </p:sp>
      <p:sp>
        <p:nvSpPr>
          <p:cNvPr id="17412" name="Rectangle 3" hidden="0"/>
          <p:cNvSpPr>
            <a:spLocks noChangeArrowheads="1" noGrp="1"/>
          </p:cNvSpPr>
          <p:nvPr isPhoto="0" userDrawn="0">
            <p:ph type="body" idx="1" hasCustomPrompt="0"/>
          </p:nvPr>
        </p:nvSpPr>
        <p:spPr bwMode="auto">
          <a:xfrm>
            <a:off x="717550" y="1412875"/>
            <a:ext cx="8351838" cy="3425825"/>
          </a:xfrm>
        </p:spPr>
        <p:txBody>
          <a:bodyPr/>
          <a:lstStyle/>
          <a:p>
            <a:pPr>
              <a:defRPr/>
            </a:pPr>
            <a:r>
              <a:rPr lang="de-DE" sz="2200"/>
              <a:t>Oft schwerfällige Abstimmungsprozess</a:t>
            </a:r>
            <a:endParaRPr/>
          </a:p>
          <a:p>
            <a:pPr>
              <a:defRPr/>
            </a:pPr>
            <a:r>
              <a:rPr lang="de-DE" sz="2200"/>
              <a:t>Im nichtmilitärischen Bereich tritt die EU heute in vielen Bereichen als einheitlicher Akteur auf</a:t>
            </a:r>
            <a:endParaRPr/>
          </a:p>
          <a:p>
            <a:pPr>
              <a:defRPr/>
            </a:pPr>
            <a:r>
              <a:rPr lang="de-DE" sz="2200"/>
              <a:t>Im Militärischen Bereich eingeschränkte Handlungsfähigkeit</a:t>
            </a:r>
            <a:endParaRPr/>
          </a:p>
          <a:p>
            <a:pPr>
              <a:defRPr/>
            </a:pPr>
            <a:r>
              <a:rPr lang="de-DE" sz="2200"/>
              <a:t>Nach einer ersten Aktivitätsphase nach Gründung der GSVP (Battle-Group-Konzept, Helsinki-Headline-Goals, umfassendere Militärmissionen) heute eher begrenzte Einsätze mit Schwerpunkt auf zivile Missionen, Trainings und </a:t>
            </a:r>
            <a:r>
              <a:rPr lang="de-DE" sz="2200"/>
              <a:t>Sicherheitssektorreformen</a:t>
            </a:r>
            <a:endParaRPr lang="de-DE" sz="2200"/>
          </a:p>
          <a:p>
            <a:pPr>
              <a:defRPr/>
            </a:pPr>
            <a:r>
              <a:rPr lang="de-DE" sz="2200"/>
              <a:t>Neuausrichtung nach dem Überfall Russlands auf die Ukraine (Strategischer Kompass, </a:t>
            </a:r>
            <a:r>
              <a:rPr lang="de-DE" sz="2200"/>
              <a:t>Bündnesverteidigung</a:t>
            </a:r>
            <a:r>
              <a:rPr lang="de-DE" sz="2200"/>
              <a:t>, Solidaritätsklausel, Schnelle Eingreiftruppe)</a:t>
            </a:r>
            <a:endParaRPr/>
          </a:p>
          <a:p>
            <a:pPr>
              <a:defRPr/>
            </a:pPr>
            <a:endParaRPr lang="de-DE" sz="2200"/>
          </a:p>
          <a:p>
            <a:pPr marL="0" indent="0">
              <a:buFontTx/>
              <a:buNone/>
              <a:defRPr/>
            </a:pPr>
            <a:endParaRPr lang="de-DE" sz="1800" b="1"/>
          </a:p>
          <a:p>
            <a:pPr marL="0" indent="0">
              <a:buFontTx/>
              <a:buNone/>
              <a:defRPr/>
            </a:pPr>
            <a:endParaRPr lang="de-DE" sz="1800" b="1"/>
          </a:p>
        </p:txBody>
      </p:sp>
      <p:pic>
        <p:nvPicPr>
          <p:cNvPr id="15397165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5165878" y="6334137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458" name="Foliennummernplatzhalt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prstGeom prst="rect">
            <a:avLst/>
          </a:prstGeom>
          <a:noFill/>
          <a:ln/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fld id="{888E4585-785E-413A-9CE6-F9A5ADAA7035}" type="slidenum">
              <a:rPr lang="de-DE" sz="1400"/>
              <a:t/>
            </a:fld>
            <a:endParaRPr lang="de-DE" sz="1400"/>
          </a:p>
        </p:txBody>
      </p:sp>
      <p:sp>
        <p:nvSpPr>
          <p:cNvPr id="19459" name="Rectangle 2" hidden="0"/>
          <p:cNvSpPr>
            <a:spLocks noChangeArrowheads="1" noGrp="1"/>
          </p:cNvSpPr>
          <p:nvPr isPhoto="0" userDrawn="0">
            <p:ph type="title" hasCustomPrompt="0"/>
          </p:nvPr>
        </p:nvSpPr>
        <p:spPr bwMode="auto">
          <a:xfrm>
            <a:off x="717550" y="381000"/>
            <a:ext cx="5943600" cy="762000"/>
          </a:xfrm>
        </p:spPr>
        <p:txBody>
          <a:bodyPr/>
          <a:lstStyle/>
          <a:p>
            <a:pPr>
              <a:defRPr/>
            </a:pPr>
            <a:r>
              <a:rPr lang="de-DE" sz="2400"/>
              <a:t>Außenhandelspolitik</a:t>
            </a:r>
            <a:endParaRPr/>
          </a:p>
        </p:txBody>
      </p:sp>
      <p:sp>
        <p:nvSpPr>
          <p:cNvPr id="18436" name="Rectangle 3" hidden="0"/>
          <p:cNvSpPr>
            <a:spLocks noChangeArrowheads="1" noGrp="1"/>
          </p:cNvSpPr>
          <p:nvPr isPhoto="0" userDrawn="0">
            <p:ph type="body" idx="1" hasCustomPrompt="0"/>
          </p:nvPr>
        </p:nvSpPr>
        <p:spPr bwMode="auto">
          <a:xfrm>
            <a:off x="776288" y="1268413"/>
            <a:ext cx="8351837" cy="3424237"/>
          </a:xfrm>
        </p:spPr>
        <p:txBody>
          <a:bodyPr/>
          <a:lstStyle/>
          <a:p>
            <a:pPr>
              <a:defRPr/>
            </a:pPr>
            <a:r>
              <a:rPr lang="de-DE" sz="2000"/>
              <a:t>Institutionen und Verfahrensweisen:</a:t>
            </a:r>
            <a:br>
              <a:rPr lang="de-DE" sz="2000"/>
            </a:br>
            <a:r>
              <a:rPr lang="de-DE" sz="2000"/>
              <a:t>- Normale Rechtsetzungs- und Entscheidungsprozesse </a:t>
            </a:r>
            <a:br>
              <a:rPr lang="de-DE" sz="2000"/>
            </a:br>
            <a:r>
              <a:rPr lang="de-DE" sz="2000"/>
              <a:t>  unter Beteiligung der EU-Institutionen </a:t>
            </a:r>
            <a:endParaRPr/>
          </a:p>
          <a:p>
            <a:pPr>
              <a:defRPr/>
            </a:pPr>
            <a:r>
              <a:rPr lang="de-DE" sz="2000"/>
              <a:t>Schrittweise Vergemeinschaftung der gesamten </a:t>
            </a:r>
            <a:r>
              <a:rPr lang="de-DE" sz="2000"/>
              <a:t>Außenhan-delskompetenzen</a:t>
            </a:r>
            <a:r>
              <a:rPr lang="de-DE" sz="2000"/>
              <a:t>, verstärkt durch WTO Beitritt im Jahr 1994</a:t>
            </a:r>
            <a:endParaRPr/>
          </a:p>
          <a:p>
            <a:pPr>
              <a:defRPr/>
            </a:pPr>
            <a:r>
              <a:rPr lang="de-DE" sz="2000"/>
              <a:t>EU-Kommission als alleiniger Verhandlungspartner in internationalen Verhandlungen </a:t>
            </a:r>
            <a:endParaRPr/>
          </a:p>
          <a:p>
            <a:pPr>
              <a:defRPr/>
            </a:pPr>
            <a:r>
              <a:rPr lang="de-DE" sz="2000"/>
              <a:t>Schrittweise Politisierung der Außenhandelspolitik, d.h. Außenhandelspolitik verfolgt auch Ziele der Förderung von Stabilität, Demokratie, Menschenrechten und </a:t>
            </a:r>
            <a:r>
              <a:rPr lang="de-DE" sz="2000"/>
              <a:t>Good</a:t>
            </a:r>
            <a:r>
              <a:rPr lang="de-DE" sz="2000"/>
              <a:t> </a:t>
            </a:r>
            <a:r>
              <a:rPr lang="de-DE" sz="2000"/>
              <a:t>Governance</a:t>
            </a:r>
            <a:endParaRPr lang="de-DE" sz="2000"/>
          </a:p>
          <a:p>
            <a:pPr>
              <a:defRPr/>
            </a:pPr>
            <a:r>
              <a:rPr lang="de-DE" sz="2000"/>
              <a:t>Einbeziehung von Sozial- und Umweltstandards in Freihandelsabkommen (z.B. CETA)</a:t>
            </a:r>
            <a:endParaRPr/>
          </a:p>
          <a:p>
            <a:pPr>
              <a:defRPr/>
            </a:pPr>
            <a:r>
              <a:rPr lang="de-DE" sz="2000"/>
              <a:t>Politikfeld des Außenhandelns mit höchstem Integrationsgrad</a:t>
            </a:r>
            <a:endParaRPr/>
          </a:p>
          <a:p>
            <a:pPr marL="0" indent="0">
              <a:buFontTx/>
              <a:buNone/>
              <a:defRPr/>
            </a:pPr>
            <a:endParaRPr lang="de-DE" sz="1800" b="1"/>
          </a:p>
        </p:txBody>
      </p:sp>
      <p:pic>
        <p:nvPicPr>
          <p:cNvPr id="1035462821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5165878" y="6334137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482" name="Foliennummernplatzhalt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prstGeom prst="rect">
            <a:avLst/>
          </a:prstGeom>
          <a:noFill/>
          <a:ln/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fld id="{DDE4B9C2-3B4C-4009-9D85-0F6BB98218FE}" type="slidenum">
              <a:rPr lang="de-DE" sz="1400"/>
              <a:t/>
            </a:fld>
            <a:endParaRPr lang="de-DE" sz="1400"/>
          </a:p>
        </p:txBody>
      </p:sp>
      <p:sp>
        <p:nvSpPr>
          <p:cNvPr id="20483" name="Rectangle 2" hidden="0"/>
          <p:cNvSpPr>
            <a:spLocks noChangeArrowheads="1" noGrp="1"/>
          </p:cNvSpPr>
          <p:nvPr isPhoto="0" userDrawn="0">
            <p:ph type="title" hasCustomPrompt="0"/>
          </p:nvPr>
        </p:nvSpPr>
        <p:spPr bwMode="auto">
          <a:xfrm>
            <a:off x="717550" y="381000"/>
            <a:ext cx="5943600" cy="762000"/>
          </a:xfrm>
        </p:spPr>
        <p:txBody>
          <a:bodyPr/>
          <a:lstStyle/>
          <a:p>
            <a:pPr>
              <a:defRPr/>
            </a:pPr>
            <a:r>
              <a:rPr lang="de-DE" sz="2400"/>
              <a:t>Entwicklungspolitik</a:t>
            </a:r>
            <a:endParaRPr/>
          </a:p>
        </p:txBody>
      </p:sp>
      <p:sp>
        <p:nvSpPr>
          <p:cNvPr id="18436" name="Rectangle 3" hidden="0"/>
          <p:cNvSpPr>
            <a:spLocks noChangeArrowheads="1" noGrp="1"/>
          </p:cNvSpPr>
          <p:nvPr isPhoto="0" userDrawn="0">
            <p:ph type="body" idx="1" hasCustomPrompt="0"/>
          </p:nvPr>
        </p:nvSpPr>
        <p:spPr bwMode="auto">
          <a:xfrm>
            <a:off x="792163" y="1412875"/>
            <a:ext cx="8351837" cy="3424238"/>
          </a:xfrm>
        </p:spPr>
        <p:txBody>
          <a:bodyPr/>
          <a:lstStyle/>
          <a:p>
            <a:pPr>
              <a:defRPr/>
            </a:pPr>
            <a:r>
              <a:rPr lang="de-DE" sz="2200"/>
              <a:t>Ältestes Politikfeld der Europäischen Außenpolitik</a:t>
            </a:r>
            <a:endParaRPr/>
          </a:p>
          <a:p>
            <a:pPr>
              <a:defRPr/>
            </a:pPr>
            <a:r>
              <a:rPr lang="de-DE" sz="2200"/>
              <a:t>Ausweitung von (ehemaligen) Kolonialgebieten auf einen globalen Ansatz</a:t>
            </a:r>
            <a:endParaRPr/>
          </a:p>
          <a:p>
            <a:pPr>
              <a:defRPr/>
            </a:pPr>
            <a:r>
              <a:rPr lang="de-DE" sz="2200"/>
              <a:t>Institutionen und Verfahrensweisen:</a:t>
            </a:r>
            <a:br>
              <a:rPr lang="de-DE" sz="2200"/>
            </a:br>
            <a:r>
              <a:rPr lang="de-DE" sz="2200"/>
              <a:t>- Grundsätzlich: Normale Rechtsetzungs- und </a:t>
            </a:r>
            <a:br>
              <a:rPr lang="de-DE" sz="2200"/>
            </a:br>
            <a:r>
              <a:rPr lang="de-DE" sz="2200"/>
              <a:t>  Entscheidungsprozesse unter Beteiligung der EU-</a:t>
            </a:r>
            <a:br>
              <a:rPr lang="de-DE" sz="2200"/>
            </a:br>
            <a:r>
              <a:rPr lang="de-DE" sz="2200"/>
              <a:t>  Institutionen</a:t>
            </a:r>
            <a:br>
              <a:rPr lang="de-DE" sz="2200"/>
            </a:br>
            <a:r>
              <a:rPr lang="de-DE" sz="2200"/>
              <a:t>- aber: Bei internationalen Abkommen besondere </a:t>
            </a:r>
            <a:br>
              <a:rPr lang="de-DE" sz="2200"/>
            </a:br>
            <a:r>
              <a:rPr lang="de-DE" sz="2200"/>
              <a:t>  Verfahren </a:t>
            </a:r>
            <a:endParaRPr/>
          </a:p>
          <a:p>
            <a:pPr>
              <a:defRPr/>
            </a:pPr>
            <a:r>
              <a:rPr lang="de-DE" sz="2200"/>
              <a:t>Nach wie vor große Bedeutung der sogenannten AKP Staaten (Verträge von Jaunde, Lomé und Cotonou)</a:t>
            </a:r>
            <a:endParaRPr/>
          </a:p>
          <a:p>
            <a:pPr>
              <a:defRPr/>
            </a:pPr>
            <a:endParaRPr lang="de-DE" sz="2200"/>
          </a:p>
          <a:p>
            <a:pPr marL="0" indent="0">
              <a:buFontTx/>
              <a:buNone/>
              <a:defRPr/>
            </a:pPr>
            <a:endParaRPr lang="de-DE" sz="1800" b="1"/>
          </a:p>
        </p:txBody>
      </p:sp>
      <p:pic>
        <p:nvPicPr>
          <p:cNvPr id="1148218685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5165878" y="6334137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506" name="Foliennummernplatzhalt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prstGeom prst="rect">
            <a:avLst/>
          </a:prstGeom>
          <a:noFill/>
          <a:ln/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fld id="{02C15F92-936E-47A1-BF88-D774F591D69B}" type="slidenum">
              <a:rPr lang="de-DE" sz="1400"/>
              <a:t/>
            </a:fld>
            <a:endParaRPr lang="de-DE" sz="1400"/>
          </a:p>
        </p:txBody>
      </p:sp>
      <p:sp>
        <p:nvSpPr>
          <p:cNvPr id="21507" name="Rectangle 2" hidden="0"/>
          <p:cNvSpPr>
            <a:spLocks noChangeArrowheads="1" noGrp="1"/>
          </p:cNvSpPr>
          <p:nvPr isPhoto="0" userDrawn="0">
            <p:ph type="title" hasCustomPrompt="0"/>
          </p:nvPr>
        </p:nvSpPr>
        <p:spPr bwMode="auto">
          <a:xfrm>
            <a:off x="717550" y="381000"/>
            <a:ext cx="5943600" cy="762000"/>
          </a:xfrm>
        </p:spPr>
        <p:txBody>
          <a:bodyPr/>
          <a:lstStyle/>
          <a:p>
            <a:pPr>
              <a:defRPr/>
            </a:pPr>
            <a:r>
              <a:rPr lang="de-DE" sz="2400"/>
              <a:t>Inhaltliche Ausgestaltung der Entwicklungspolitik</a:t>
            </a:r>
            <a:endParaRPr/>
          </a:p>
        </p:txBody>
      </p:sp>
      <p:sp>
        <p:nvSpPr>
          <p:cNvPr id="21508" name="Rectangle 3" hidden="0"/>
          <p:cNvSpPr>
            <a:spLocks noChangeArrowheads="1" noGrp="1"/>
          </p:cNvSpPr>
          <p:nvPr isPhoto="0" userDrawn="0">
            <p:ph type="body" idx="1" hasCustomPrompt="0"/>
          </p:nvPr>
        </p:nvSpPr>
        <p:spPr bwMode="auto">
          <a:xfrm>
            <a:off x="792163" y="1412875"/>
            <a:ext cx="8351837" cy="3424238"/>
          </a:xfrm>
        </p:spPr>
        <p:txBody>
          <a:bodyPr/>
          <a:lstStyle/>
          <a:p>
            <a:pPr>
              <a:defRPr/>
            </a:pPr>
            <a:r>
              <a:rPr lang="de-DE" sz="2200"/>
              <a:t>Ursprünglich stark von Modernisierungstheoretischen Paradigmen geleitet (Handelserleichterungen, Infrastrukturprojekte, Industrieförderung)</a:t>
            </a:r>
            <a:endParaRPr/>
          </a:p>
          <a:p>
            <a:pPr>
              <a:defRPr/>
            </a:pPr>
            <a:r>
              <a:rPr lang="de-DE" sz="2200"/>
              <a:t>Eher auf eigenständige Entwicklungswege bauende Ansätze in der Ära der Lomé Verträge </a:t>
            </a:r>
            <a:endParaRPr/>
          </a:p>
          <a:p>
            <a:pPr>
              <a:defRPr/>
            </a:pPr>
            <a:r>
              <a:rPr lang="de-DE" sz="2200"/>
              <a:t>Seit 2000ern: Human and Sustainable Development als Richtschnur</a:t>
            </a:r>
            <a:endParaRPr/>
          </a:p>
          <a:p>
            <a:pPr>
              <a:defRPr/>
            </a:pPr>
            <a:r>
              <a:rPr lang="de-DE" sz="2200"/>
              <a:t>Verknüpfung von Entwicklungshilfe und internen Reformen in Richtung Good Governance („mehr für mehr“)</a:t>
            </a:r>
            <a:endParaRPr/>
          </a:p>
          <a:p>
            <a:pPr>
              <a:defRPr/>
            </a:pPr>
            <a:r>
              <a:rPr lang="de-DE" sz="2200"/>
              <a:t>Hauptinstrumente:</a:t>
            </a:r>
            <a:br>
              <a:rPr lang="de-DE" sz="2200"/>
            </a:br>
            <a:r>
              <a:rPr lang="de-DE" sz="2200"/>
              <a:t>- Finanzhilfen</a:t>
            </a:r>
            <a:br>
              <a:rPr lang="de-DE" sz="2200"/>
            </a:br>
            <a:r>
              <a:rPr lang="de-DE" sz="2200"/>
              <a:t>- Handelsabkommen </a:t>
            </a:r>
            <a:endParaRPr/>
          </a:p>
          <a:p>
            <a:pPr>
              <a:defRPr/>
            </a:pPr>
            <a:endParaRPr lang="de-DE" sz="2200"/>
          </a:p>
          <a:p>
            <a:pPr>
              <a:defRPr/>
            </a:pPr>
            <a:endParaRPr lang="de-DE" sz="2200"/>
          </a:p>
        </p:txBody>
      </p:sp>
      <p:pic>
        <p:nvPicPr>
          <p:cNvPr id="1089906832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5165878" y="6334137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530" name="Foliennummernplatzhalt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prstGeom prst="rect">
            <a:avLst/>
          </a:prstGeom>
          <a:noFill/>
          <a:ln/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fld id="{9E329885-2942-485D-AAF1-5A77883B35F9}" type="slidenum">
              <a:rPr lang="de-DE" sz="1400"/>
              <a:t/>
            </a:fld>
            <a:endParaRPr lang="de-DE" sz="1400"/>
          </a:p>
        </p:txBody>
      </p:sp>
      <p:sp>
        <p:nvSpPr>
          <p:cNvPr id="22531" name="Rectangle 2" hidden="0"/>
          <p:cNvSpPr>
            <a:spLocks noChangeArrowheads="1" noGrp="1"/>
          </p:cNvSpPr>
          <p:nvPr isPhoto="0" userDrawn="0">
            <p:ph type="title" hasCustomPrompt="0"/>
          </p:nvPr>
        </p:nvSpPr>
        <p:spPr bwMode="auto">
          <a:xfrm>
            <a:off x="717550" y="381000"/>
            <a:ext cx="5943600" cy="762000"/>
          </a:xfrm>
        </p:spPr>
        <p:txBody>
          <a:bodyPr/>
          <a:lstStyle/>
          <a:p>
            <a:pPr>
              <a:defRPr/>
            </a:pPr>
            <a:r>
              <a:rPr lang="de-DE" sz="2400"/>
              <a:t>Probleme Entwicklungspolitik</a:t>
            </a:r>
            <a:endParaRPr/>
          </a:p>
        </p:txBody>
      </p:sp>
      <p:sp>
        <p:nvSpPr>
          <p:cNvPr id="22532" name="Rectangle 3" hidden="0"/>
          <p:cNvSpPr>
            <a:spLocks noChangeArrowheads="1" noGrp="1"/>
          </p:cNvSpPr>
          <p:nvPr isPhoto="0" userDrawn="0">
            <p:ph type="body" idx="1" hasCustomPrompt="0"/>
          </p:nvPr>
        </p:nvSpPr>
        <p:spPr bwMode="auto">
          <a:xfrm>
            <a:off x="792163" y="1412875"/>
            <a:ext cx="8351837" cy="3424238"/>
          </a:xfrm>
        </p:spPr>
        <p:txBody>
          <a:bodyPr/>
          <a:lstStyle/>
          <a:p>
            <a:pPr>
              <a:defRPr/>
            </a:pPr>
            <a:r>
              <a:rPr lang="de-DE" sz="2200"/>
              <a:t>Kohärenzproblem in Bezug auf parallel weiter bestehende nationale nationale Entwicklungspolitiken (</a:t>
            </a:r>
            <a:r>
              <a:rPr lang="de-DE" sz="2200"/>
              <a:t>im Gegensatz zur Handelspolitik</a:t>
            </a:r>
            <a:r>
              <a:rPr lang="de-DE" sz="2200"/>
              <a:t>)</a:t>
            </a:r>
            <a:br>
              <a:rPr lang="de-DE" sz="2200"/>
            </a:br>
            <a:r>
              <a:rPr lang="de-DE" sz="2200"/>
              <a:t> sog. „drei Ks“ (EU Entwicklungspolitik ist komplementär, kohärent und koordinierend in Bezug auf die Politik der Mitgliedstaaten)</a:t>
            </a:r>
            <a:endParaRPr/>
          </a:p>
          <a:p>
            <a:pPr>
              <a:defRPr/>
            </a:pPr>
            <a:r>
              <a:rPr lang="de-DE" sz="2200"/>
              <a:t>Kohärenzproblem in Bezug auf andere Politiken der EU (Außenhandel, Agrarpolitik)</a:t>
            </a:r>
            <a:endParaRPr/>
          </a:p>
          <a:p>
            <a:pPr>
              <a:defRPr/>
            </a:pPr>
            <a:r>
              <a:rPr lang="de-DE" sz="2200"/>
              <a:t>Ausbleibende Entwicklungserfolge</a:t>
            </a:r>
            <a:endParaRPr/>
          </a:p>
          <a:p>
            <a:pPr>
              <a:defRPr/>
            </a:pPr>
            <a:r>
              <a:rPr lang="de-DE" sz="2200"/>
              <a:t>Politisierung der Entwicklungspolitik, d.h. Gefahr der Unterordnung entwicklungspolitischer Ziele unter andere außenpolitische Ziele</a:t>
            </a:r>
            <a:endParaRPr lang="de-DE" sz="2200"/>
          </a:p>
          <a:p>
            <a:pPr>
              <a:defRPr/>
            </a:pPr>
            <a:endParaRPr lang="de-DE" sz="2200"/>
          </a:p>
        </p:txBody>
      </p:sp>
      <p:pic>
        <p:nvPicPr>
          <p:cNvPr id="1225834584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5165878" y="6334137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554" name="Foliennummernplatzhalt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prstGeom prst="rect">
            <a:avLst/>
          </a:prstGeom>
          <a:noFill/>
          <a:ln/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fld id="{81858918-8CF4-409F-B941-A586DD27363F}" type="slidenum">
              <a:rPr lang="de-DE" sz="1400"/>
              <a:t/>
            </a:fld>
            <a:endParaRPr lang="de-DE" sz="1400"/>
          </a:p>
        </p:txBody>
      </p:sp>
      <p:sp>
        <p:nvSpPr>
          <p:cNvPr id="23555" name="Rectangle 2" hidden="0"/>
          <p:cNvSpPr>
            <a:spLocks noChangeArrowheads="1" noGrp="1"/>
          </p:cNvSpPr>
          <p:nvPr isPhoto="0" userDrawn="0">
            <p:ph type="title" hasCustomPrompt="0"/>
          </p:nvPr>
        </p:nvSpPr>
        <p:spPr bwMode="auto">
          <a:xfrm>
            <a:off x="717550" y="381000"/>
            <a:ext cx="5943600" cy="762000"/>
          </a:xfrm>
        </p:spPr>
        <p:txBody>
          <a:bodyPr/>
          <a:lstStyle/>
          <a:p>
            <a:pPr>
              <a:defRPr/>
            </a:pPr>
            <a:r>
              <a:rPr lang="de-DE" sz="2400"/>
              <a:t>Leistungen der Entwicklungspolitik</a:t>
            </a:r>
            <a:endParaRPr/>
          </a:p>
        </p:txBody>
      </p:sp>
      <p:sp>
        <p:nvSpPr>
          <p:cNvPr id="23556" name="Rectangle 3" hidden="0"/>
          <p:cNvSpPr>
            <a:spLocks noChangeArrowheads="1" noGrp="1"/>
          </p:cNvSpPr>
          <p:nvPr isPhoto="0" userDrawn="0">
            <p:ph type="body" idx="1" hasCustomPrompt="0"/>
          </p:nvPr>
        </p:nvSpPr>
        <p:spPr bwMode="auto">
          <a:xfrm>
            <a:off x="792163" y="1412875"/>
            <a:ext cx="8351837" cy="3424238"/>
          </a:xfrm>
        </p:spPr>
        <p:txBody>
          <a:bodyPr/>
          <a:lstStyle/>
          <a:p>
            <a:pPr>
              <a:defRPr/>
            </a:pPr>
            <a:r>
              <a:rPr lang="de-DE" sz="2200"/>
              <a:t>EU (und Mitgliedstaaten) sind weltweit größter Geber von Entwicklungshifle</a:t>
            </a:r>
            <a:endParaRPr/>
          </a:p>
          <a:p>
            <a:pPr>
              <a:defRPr/>
            </a:pPr>
            <a:r>
              <a:rPr lang="de-DE" sz="2200"/>
              <a:t>Entwicklung von einem engen zu einem umfassenden Entwicklungsbegriff</a:t>
            </a:r>
            <a:endParaRPr/>
          </a:p>
          <a:p>
            <a:pPr>
              <a:defRPr/>
            </a:pPr>
            <a:endParaRPr lang="de-DE" sz="2200"/>
          </a:p>
        </p:txBody>
      </p:sp>
      <p:pic>
        <p:nvPicPr>
          <p:cNvPr id="1649599225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5165878" y="6334137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22" name="Titel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 sz="2400"/>
              <a:t>Überblick über die externen Politiken</a:t>
            </a:r>
            <a:endParaRPr/>
          </a:p>
        </p:txBody>
      </p:sp>
      <p:sp>
        <p:nvSpPr>
          <p:cNvPr id="5123" name="Inhaltsplatzhalt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 sz="2200"/>
              <a:t>Externen Politiken der EU sind mehr als nur die Gemeinsame Außen- und Sicherheitspolitik (GASP)</a:t>
            </a:r>
            <a:endParaRPr/>
          </a:p>
          <a:p>
            <a:pPr>
              <a:defRPr/>
            </a:pPr>
            <a:r>
              <a:rPr lang="de-DE" sz="2200"/>
              <a:t>Externe Politiken bewegen sich im Spannungsfeld von intergouvernementaler und supranationaler Integration</a:t>
            </a:r>
            <a:endParaRPr/>
          </a:p>
          <a:p>
            <a:pPr>
              <a:defRPr/>
            </a:pPr>
            <a:r>
              <a:rPr lang="de-DE" sz="2200"/>
              <a:t>Europäische Integration hat seit ihren Anfängen eine starke externe Dimension die kontinuierlich ausgebaut wurde</a:t>
            </a:r>
            <a:endParaRPr/>
          </a:p>
          <a:p>
            <a:pPr>
              <a:defRPr/>
            </a:pPr>
            <a:r>
              <a:rPr lang="de-DE" sz="2200"/>
              <a:t>Trotz Kritik an Handlungsfähigkeit der EU, ist die EU heute einer der wichtigsten globalen Akteure</a:t>
            </a:r>
            <a:endParaRPr/>
          </a:p>
        </p:txBody>
      </p:sp>
      <p:sp>
        <p:nvSpPr>
          <p:cNvPr id="5124" name="Foliennummernplatzhalt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prstGeom prst="rect">
            <a:avLst/>
          </a:prstGeom>
          <a:noFill/>
          <a:ln/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fld id="{0B9B5557-E066-4D63-9FEF-A9D6462A6224}" type="slidenum">
              <a:rPr lang="de-DE" sz="1400"/>
              <a:t/>
            </a:fld>
            <a:endParaRPr lang="de-DE" sz="1400"/>
          </a:p>
        </p:txBody>
      </p:sp>
      <p:pic>
        <p:nvPicPr>
          <p:cNvPr id="1701393288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5165878" y="6334137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626" name="Foliennummernplatzhalt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prstGeom prst="rect">
            <a:avLst/>
          </a:prstGeom>
          <a:noFill/>
          <a:ln/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fld id="{7F6A58DB-22D6-4E5E-8BF3-58F600403A5B}" type="slidenum">
              <a:rPr lang="de-DE" sz="1400"/>
              <a:t/>
            </a:fld>
            <a:endParaRPr lang="de-DE" sz="1400"/>
          </a:p>
        </p:txBody>
      </p:sp>
      <p:sp>
        <p:nvSpPr>
          <p:cNvPr id="26627" name="Rectangle 2" hidden="0"/>
          <p:cNvSpPr>
            <a:spLocks noChangeArrowheads="1"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 sz="2400">
                <a:solidFill>
                  <a:schemeClr val="tx1"/>
                </a:solidFill>
              </a:rPr>
              <a:t>Pflichtlektüre</a:t>
            </a:r>
            <a:endParaRPr/>
          </a:p>
        </p:txBody>
      </p:sp>
      <p:sp>
        <p:nvSpPr>
          <p:cNvPr id="26628" name="Rectangle 3" hidden="0"/>
          <p:cNvSpPr>
            <a:spLocks noChangeArrowheads="1" noGrp="1"/>
          </p:cNvSpPr>
          <p:nvPr isPhoto="0" userDrawn="0">
            <p:ph type="body" idx="1" hasCustomPrompt="0"/>
          </p:nvPr>
        </p:nvSpPr>
        <p:spPr bwMode="auto">
          <a:xfrm>
            <a:off x="685800" y="1371600"/>
            <a:ext cx="7989888" cy="4572000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defRPr/>
            </a:pPr>
            <a:endParaRPr lang="de-DE" sz="2000" b="1"/>
          </a:p>
          <a:p>
            <a:pPr marL="0" indent="0">
              <a:buFontTx/>
              <a:buNone/>
              <a:defRPr/>
            </a:pPr>
            <a:r>
              <a:rPr lang="de-DE" sz="2000"/>
              <a:t>Göler, Daniel: Europäische Union und internationale Politik, in: Sauer, Frank/ </a:t>
            </a:r>
            <a:r>
              <a:rPr lang="de-DE" sz="2000"/>
              <a:t>Masala</a:t>
            </a:r>
            <a:r>
              <a:rPr lang="de-DE" sz="2000"/>
              <a:t>, Carlo (Hrsg.): Handbuch Internationale Beziehungen, Wiesbaden 2017, S. 733-756.</a:t>
            </a:r>
            <a:endParaRPr/>
          </a:p>
          <a:p>
            <a:pPr marL="0" indent="0">
              <a:buFontTx/>
              <a:buNone/>
              <a:defRPr/>
            </a:pPr>
            <a:endParaRPr lang="de-DE" sz="4000"/>
          </a:p>
          <a:p>
            <a:pPr marL="0" indent="0">
              <a:buFontTx/>
              <a:buNone/>
              <a:defRPr/>
            </a:pPr>
            <a:r>
              <a:rPr lang="de-DE" sz="1800"/>
              <a:t>Beachten Sie: In der </a:t>
            </a:r>
            <a:r>
              <a:rPr lang="de-DE" sz="1800"/>
              <a:t>e-Book</a:t>
            </a:r>
            <a:r>
              <a:rPr lang="de-DE" sz="1800"/>
              <a:t> Version des Sammelbandes sind die Seitenenzahlen der Einzelbeiträge anders nummeriert. Der Inhalt ist aber identisch.</a:t>
            </a:r>
            <a:endParaRPr lang="de-DE" sz="2000"/>
          </a:p>
          <a:p>
            <a:pPr marL="533400" indent="-533400">
              <a:lnSpc>
                <a:spcPct val="80000"/>
              </a:lnSpc>
              <a:defRPr/>
            </a:pPr>
            <a:endParaRPr lang="de-DE" sz="2000"/>
          </a:p>
        </p:txBody>
      </p:sp>
      <p:pic>
        <p:nvPicPr>
          <p:cNvPr id="226122493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5165878" y="6334137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146" name="Titel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Historische Wegmarken</a:t>
            </a:r>
            <a:endParaRPr/>
          </a:p>
        </p:txBody>
      </p:sp>
      <p:sp>
        <p:nvSpPr>
          <p:cNvPr id="3" name="Inhaltsplatzhalt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685800" y="1268413"/>
            <a:ext cx="8062913" cy="460851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de-DE" sz="2200"/>
              <a:t>Europäische Integration wollte von Anfang an nicht nur das Binnenverhältnis der europäischen Staaten ändern („Krieg zwischen Frankreich und Deutschland nicht nur undenkbar, sondern materiell unmöglich“ machen, Schuman-Erklärung) sondern hatte auch eine externe Dimension:</a:t>
            </a:r>
            <a:endParaRPr/>
          </a:p>
          <a:p>
            <a:pPr>
              <a:defRPr/>
            </a:pPr>
            <a:r>
              <a:rPr lang="de-DE" sz="2200"/>
              <a:t>Förderung des Weltfriedens</a:t>
            </a:r>
            <a:endParaRPr/>
          </a:p>
          <a:p>
            <a:pPr>
              <a:defRPr/>
            </a:pPr>
            <a:r>
              <a:rPr lang="de-DE" sz="2200"/>
              <a:t>„Beitrag, den ein organisiertes und lebendiges Europa für die Zivilisation leisten“ kann</a:t>
            </a:r>
            <a:endParaRPr/>
          </a:p>
          <a:p>
            <a:pPr>
              <a:defRPr/>
            </a:pPr>
            <a:r>
              <a:rPr lang="de-DE" sz="2200"/>
              <a:t>„Europa wird dann mit vermehrten Mitteln die Verwirklichung einer seiner wesentlichsten Aufgaben verfolgen können: die Entwicklung des afrikanischen Erdteils“ </a:t>
            </a:r>
            <a:endParaRPr/>
          </a:p>
          <a:p>
            <a:pPr marL="0" indent="0">
              <a:buFontTx/>
              <a:buNone/>
              <a:defRPr/>
            </a:pPr>
            <a:r>
              <a:rPr lang="de-DE" sz="2200"/>
              <a:t>   </a:t>
            </a:r>
            <a:endParaRPr lang="de-DE" sz="1800"/>
          </a:p>
        </p:txBody>
      </p:sp>
      <p:sp>
        <p:nvSpPr>
          <p:cNvPr id="6148" name="Foliennummernplatzhalt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prstGeom prst="rect">
            <a:avLst/>
          </a:prstGeom>
          <a:noFill/>
          <a:ln/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fld id="{45653188-C455-4E5F-9CEE-ABD3E0651FC9}" type="slidenum">
              <a:rPr lang="de-DE" sz="1400"/>
              <a:t/>
            </a:fld>
            <a:endParaRPr lang="de-DE" sz="1400"/>
          </a:p>
        </p:txBody>
      </p:sp>
      <p:sp>
        <p:nvSpPr>
          <p:cNvPr id="6149" name="Textfeld 4" hidden="0"/>
          <p:cNvSpPr txBox="1">
            <a:spLocks noChangeArrowheads="1"/>
          </p:cNvSpPr>
          <p:nvPr isPhoto="0" userDrawn="0"/>
        </p:nvSpPr>
        <p:spPr bwMode="auto">
          <a:xfrm>
            <a:off x="5580062" y="5678488"/>
            <a:ext cx="3313112" cy="739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r>
              <a:rPr lang="de-DE" sz="1800"/>
              <a:t>(Schuman Erklärung)</a:t>
            </a:r>
            <a:endParaRPr/>
          </a:p>
          <a:p>
            <a:pPr>
              <a:spcBef>
                <a:spcPts val="0"/>
              </a:spcBef>
              <a:buClrTx/>
              <a:buFontTx/>
              <a:buNone/>
              <a:defRPr/>
            </a:pPr>
            <a:endParaRPr lang="de-DE" sz="2400"/>
          </a:p>
        </p:txBody>
      </p:sp>
      <p:pic>
        <p:nvPicPr>
          <p:cNvPr id="1184730092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5165878" y="6334137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70" name="Titel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Historische Wegmarken</a:t>
            </a:r>
            <a:endParaRPr/>
          </a:p>
        </p:txBody>
      </p:sp>
      <p:sp>
        <p:nvSpPr>
          <p:cNvPr id="3" name="Inhaltsplatzhalt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685800" y="1341438"/>
            <a:ext cx="8443913" cy="4608512"/>
          </a:xfrm>
        </p:spPr>
        <p:txBody>
          <a:bodyPr/>
          <a:lstStyle/>
          <a:p>
            <a:pPr>
              <a:defRPr/>
            </a:pPr>
            <a:r>
              <a:rPr lang="de-DE" sz="2100"/>
              <a:t>EVG Projekt (1952 unterzeichnet, 1954 gescheitert)</a:t>
            </a:r>
            <a:endParaRPr/>
          </a:p>
          <a:p>
            <a:pPr>
              <a:defRPr/>
            </a:pPr>
            <a:r>
              <a:rPr lang="de-DE" sz="2100"/>
              <a:t>EPG Projekt (1954 gescheitert)</a:t>
            </a:r>
            <a:endParaRPr/>
          </a:p>
          <a:p>
            <a:pPr marL="0" indent="0">
              <a:buFontTx/>
              <a:buNone/>
              <a:defRPr/>
            </a:pPr>
            <a:br>
              <a:rPr lang="de-DE" sz="800"/>
            </a:br>
            <a:r>
              <a:rPr lang="de-DE" sz="2100"/>
              <a:t>Aber auch nach diesen Rückschlägen, Fortführung des Aufbaus einer „Außenpolitik“</a:t>
            </a:r>
            <a:endParaRPr/>
          </a:p>
          <a:p>
            <a:pPr marL="0" indent="0">
              <a:buFontTx/>
              <a:buNone/>
              <a:defRPr/>
            </a:pPr>
            <a:endParaRPr lang="de-DE" sz="800"/>
          </a:p>
          <a:p>
            <a:pPr>
              <a:defRPr/>
            </a:pPr>
            <a:r>
              <a:rPr lang="de-DE" sz="2100"/>
              <a:t>Einstieg in eine gemeinsame Außenhandelspolitik mit dem EWG Vertrag</a:t>
            </a:r>
            <a:endParaRPr/>
          </a:p>
          <a:p>
            <a:pPr>
              <a:defRPr/>
            </a:pPr>
            <a:r>
              <a:rPr lang="de-DE" sz="2100"/>
              <a:t>Beginn der Entwicklungspolitik: Europäischer </a:t>
            </a:r>
            <a:r>
              <a:rPr lang="de-DE" sz="2100"/>
              <a:t>Entwick</a:t>
            </a:r>
            <a:r>
              <a:rPr lang="de-DE" sz="2100"/>
              <a:t>- </a:t>
            </a:r>
            <a:r>
              <a:rPr lang="de-DE" sz="2100"/>
              <a:t>lungsfond</a:t>
            </a:r>
            <a:r>
              <a:rPr lang="de-DE" sz="2100"/>
              <a:t> (1957) und Abkommen von Jaunde (1963)</a:t>
            </a:r>
            <a:endParaRPr/>
          </a:p>
          <a:p>
            <a:pPr>
              <a:defRPr/>
            </a:pPr>
            <a:r>
              <a:rPr lang="de-DE" sz="2100"/>
              <a:t>Erweiterungspolitik </a:t>
            </a:r>
            <a:endParaRPr/>
          </a:p>
          <a:p>
            <a:pPr>
              <a:defRPr/>
            </a:pPr>
            <a:r>
              <a:rPr lang="de-DE" sz="2100"/>
              <a:t>Europäische Politische Zusammenarbeit (1970)</a:t>
            </a:r>
            <a:endParaRPr/>
          </a:p>
          <a:p>
            <a:pPr>
              <a:defRPr/>
            </a:pPr>
            <a:r>
              <a:rPr lang="de-DE" sz="2100"/>
              <a:t>Gründung des Europäischen Rates (1974)   </a:t>
            </a:r>
            <a:endParaRPr/>
          </a:p>
          <a:p>
            <a:pPr>
              <a:defRPr/>
            </a:pPr>
            <a:r>
              <a:rPr lang="de-DE" sz="2100"/>
              <a:t>Verträge von Maastricht, Amsterdam, Nizza und Lissabon </a:t>
            </a:r>
            <a:endParaRPr/>
          </a:p>
        </p:txBody>
      </p:sp>
      <p:sp>
        <p:nvSpPr>
          <p:cNvPr id="7172" name="Foliennummernplatzhalt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prstGeom prst="rect">
            <a:avLst/>
          </a:prstGeom>
          <a:noFill/>
          <a:ln/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fld id="{1903879C-D853-4CCD-A39B-3C5982885BD0}" type="slidenum">
              <a:rPr lang="de-DE" sz="1400"/>
              <a:t/>
            </a:fld>
            <a:endParaRPr lang="de-DE" sz="1400"/>
          </a:p>
        </p:txBody>
      </p:sp>
      <p:pic>
        <p:nvPicPr>
          <p:cNvPr id="31034337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5089677" y="6334137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194" name="Foliennummernplatzhalt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prstGeom prst="rect">
            <a:avLst/>
          </a:prstGeom>
          <a:noFill/>
          <a:ln/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fld id="{FE0635B0-B5B7-4DB9-861A-E30E18AAB48E}" type="slidenum">
              <a:rPr lang="de-DE" sz="1400"/>
              <a:t/>
            </a:fld>
            <a:endParaRPr lang="de-DE" sz="1400"/>
          </a:p>
        </p:txBody>
      </p:sp>
      <p:sp>
        <p:nvSpPr>
          <p:cNvPr id="8195" name="Rectangle 2" hidden="0"/>
          <p:cNvSpPr>
            <a:spLocks noChangeArrowheads="1" noGrp="1"/>
          </p:cNvSpPr>
          <p:nvPr isPhoto="0" userDrawn="0">
            <p:ph type="title" hasCustomPrompt="0"/>
          </p:nvPr>
        </p:nvSpPr>
        <p:spPr bwMode="auto">
          <a:xfrm>
            <a:off x="717550" y="381000"/>
            <a:ext cx="5943600" cy="762000"/>
          </a:xfrm>
        </p:spPr>
        <p:txBody>
          <a:bodyPr/>
          <a:lstStyle/>
          <a:p>
            <a:pPr>
              <a:defRPr/>
            </a:pPr>
            <a:r>
              <a:rPr lang="de-DE" sz="2400"/>
              <a:t>Modulzuordnungen</a:t>
            </a:r>
            <a:endParaRPr/>
          </a:p>
        </p:txBody>
      </p:sp>
      <p:sp>
        <p:nvSpPr>
          <p:cNvPr id="8196" name="Rectangle 3" hidden="0"/>
          <p:cNvSpPr>
            <a:spLocks noChangeArrowheads="1"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 marL="0" indent="0">
              <a:buFontTx/>
              <a:buNone/>
              <a:defRPr/>
            </a:pPr>
            <a:r>
              <a:rPr lang="de-DE" sz="1600"/>
              <a:t>.</a:t>
            </a:r>
            <a:endParaRPr/>
          </a:p>
        </p:txBody>
      </p:sp>
      <p:grpSp>
        <p:nvGrpSpPr>
          <p:cNvPr id="8197" name="Group 7" hidden="0"/>
          <p:cNvGrpSpPr>
            <a:grpSpLocks noChangeAspect="1"/>
          </p:cNvGrpSpPr>
          <p:nvPr isPhoto="0" userDrawn="0"/>
        </p:nvGrpSpPr>
        <p:grpSpPr bwMode="auto">
          <a:xfrm rot="5400000">
            <a:off x="1958181" y="-1577181"/>
            <a:ext cx="7567613" cy="11483975"/>
            <a:chOff x="1976" y="10"/>
            <a:chExt cx="4767" cy="7234"/>
          </a:xfrm>
        </p:grpSpPr>
        <p:sp>
          <p:nvSpPr>
            <p:cNvPr id="8199" name="AutoShape 6" hidden="0"/>
            <p:cNvSpPr>
              <a:spLocks noChangeArrowheads="1" noChangeAspect="1" noTextEdit="1"/>
            </p:cNvSpPr>
            <p:nvPr isPhoto="0" userDrawn="0"/>
          </p:nvSpPr>
          <p:spPr bwMode="auto">
            <a:xfrm>
              <a:off x="2653" y="10"/>
              <a:ext cx="4090" cy="5299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pic>
          <p:nvPicPr>
            <p:cNvPr id="8200" name="Picture 8" hidden="0"/>
            <p:cNvPicPr>
              <a:picLocks noChangeAspect="1" noChangeArrowheads="1"/>
            </p:cNvPicPr>
            <p:nvPr isPhoto="0" userDrawn="0"/>
          </p:nvPicPr>
          <p:blipFill>
            <a:blip r:embed="rId2"/>
            <a:stretch/>
          </p:blipFill>
          <p:spPr bwMode="auto">
            <a:xfrm>
              <a:off x="1976" y="1711"/>
              <a:ext cx="4095" cy="553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198" name="Textfeld 5" hidden="0"/>
          <p:cNvSpPr txBox="1">
            <a:spLocks noChangeArrowheads="1"/>
          </p:cNvSpPr>
          <p:nvPr isPhoto="0" userDrawn="0"/>
        </p:nvSpPr>
        <p:spPr bwMode="auto">
          <a:xfrm>
            <a:off x="107949" y="44450"/>
            <a:ext cx="8785225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r>
              <a:rPr lang="de-DE" sz="1600"/>
              <a:t>Aus:  Müller-Brandeck-Bocquet, Giesela/Rüger, Carolin: Die Außenpolitik der EU,  </a:t>
            </a:r>
            <a:br>
              <a:rPr lang="de-DE" sz="1600"/>
            </a:br>
            <a:r>
              <a:rPr lang="de-DE" sz="1600"/>
              <a:t>         Berlin 2015, S. 10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218" name="Foliennummernplatzhalt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prstGeom prst="rect">
            <a:avLst/>
          </a:prstGeom>
          <a:noFill/>
          <a:ln/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fld id="{0F870981-3F2C-4C13-89FA-35F2E10A901A}" type="slidenum">
              <a:rPr lang="de-DE" sz="1400"/>
              <a:t/>
            </a:fld>
            <a:endParaRPr lang="de-DE" sz="1400"/>
          </a:p>
        </p:txBody>
      </p:sp>
      <p:sp>
        <p:nvSpPr>
          <p:cNvPr id="9219" name="Rectangle 2" hidden="0"/>
          <p:cNvSpPr>
            <a:spLocks noChangeArrowheads="1" noGrp="1"/>
          </p:cNvSpPr>
          <p:nvPr isPhoto="0" userDrawn="0">
            <p:ph type="title" hasCustomPrompt="0"/>
          </p:nvPr>
        </p:nvSpPr>
        <p:spPr bwMode="auto">
          <a:xfrm>
            <a:off x="717550" y="381000"/>
            <a:ext cx="5943600" cy="762000"/>
          </a:xfrm>
        </p:spPr>
        <p:txBody>
          <a:bodyPr/>
          <a:lstStyle/>
          <a:p>
            <a:pPr>
              <a:defRPr/>
            </a:pPr>
            <a:r>
              <a:rPr lang="de-DE" sz="2400"/>
              <a:t>GASP und GSVP</a:t>
            </a:r>
            <a:endParaRPr/>
          </a:p>
        </p:txBody>
      </p:sp>
      <p:sp>
        <p:nvSpPr>
          <p:cNvPr id="6148" name="Rectangle 3" hidden="0"/>
          <p:cNvSpPr>
            <a:spLocks noChangeArrowheads="1" noGrp="1"/>
          </p:cNvSpPr>
          <p:nvPr isPhoto="0" userDrawn="0">
            <p:ph type="body" idx="1" hasCustomPrompt="0"/>
          </p:nvPr>
        </p:nvSpPr>
        <p:spPr bwMode="auto">
          <a:xfrm>
            <a:off x="685800" y="1371600"/>
            <a:ext cx="8350696" cy="4572000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de-DE" sz="2100">
                <a:latin typeface="+mj-lt"/>
              </a:rPr>
              <a:t>Projekt einer gemeinsamen Außenpolitik wurde nach Ende des Kalten Krieges nochmals verstärk angegangen</a:t>
            </a:r>
            <a:endParaRPr/>
          </a:p>
          <a:p>
            <a:pPr>
              <a:spcBef>
                <a:spcPts val="0"/>
              </a:spcBef>
              <a:defRPr/>
            </a:pPr>
            <a:r>
              <a:rPr lang="de-DE" sz="2100">
                <a:latin typeface="+mj-lt"/>
                <a:cs typeface="Arial"/>
              </a:rPr>
              <a:t>Konflikt während der Verhandlungen zum Vertrag von Maastricht zwischen supranationalem Ansatz und intergouvernementalem Ansatz (Streitpunkte: Integrationsverständnis und Verhältnis EU-NATO)</a:t>
            </a:r>
            <a:endParaRPr/>
          </a:p>
          <a:p>
            <a:pPr marL="0" indent="0">
              <a:spcBef>
                <a:spcPts val="0"/>
              </a:spcBef>
              <a:buFontTx/>
              <a:buNone/>
              <a:defRPr/>
            </a:pPr>
            <a:br>
              <a:rPr lang="de-DE" sz="2100">
                <a:latin typeface="+mj-lt"/>
                <a:cs typeface="Arial"/>
              </a:rPr>
            </a:br>
            <a:r>
              <a:rPr lang="de-DE" sz="2100">
                <a:latin typeface="+mj-lt"/>
                <a:cs typeface="Arial"/>
              </a:rPr>
              <a:t> GASP als separate Säule</a:t>
            </a:r>
            <a:r>
              <a:rPr lang="de-DE" sz="2100">
                <a:latin typeface="+mj-lt"/>
                <a:cs typeface="Arial"/>
              </a:rPr>
              <a:t> im Vertrag von Maastricht</a:t>
            </a:r>
            <a:endParaRPr/>
          </a:p>
          <a:p>
            <a:pPr marL="0" indent="0">
              <a:spcBef>
                <a:spcPts val="0"/>
              </a:spcBef>
              <a:buFontTx/>
              <a:buNone/>
              <a:defRPr/>
            </a:pPr>
            <a:endParaRPr lang="de-DE" sz="2100">
              <a:latin typeface="+mj-lt"/>
              <a:cs typeface="Arial"/>
            </a:endParaRPr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de-DE" sz="2100" b="1">
                <a:latin typeface="+mj-lt"/>
                <a:cs typeface="Arial"/>
              </a:rPr>
              <a:t>Offene Streitfrage: </a:t>
            </a:r>
            <a:r>
              <a:rPr lang="de-DE" sz="2100">
                <a:latin typeface="+mj-lt"/>
                <a:cs typeface="Arial"/>
              </a:rPr>
              <a:t>gemeinsame Verteidigungspolitik</a:t>
            </a:r>
            <a:br>
              <a:rPr lang="de-DE" sz="2100">
                <a:latin typeface="+mj-lt"/>
                <a:cs typeface="Arial"/>
              </a:rPr>
            </a:br>
            <a:r>
              <a:rPr lang="de-DE" sz="2100" b="1">
                <a:latin typeface="+mj-lt"/>
                <a:cs typeface="Arial"/>
              </a:rPr>
              <a:t>Kompromiss: </a:t>
            </a:r>
            <a:r>
              <a:rPr lang="de-DE" sz="2100">
                <a:latin typeface="+mj-lt"/>
                <a:cs typeface="Arial"/>
              </a:rPr>
              <a:t>Verteidigungspolitik als langfristige Entwicklungsoption und Reaktivierung der WEU als „integraler Bestandteil der Entwicklung der Europäischen Union“ (Art. J.4. Abs. 2, Vertrag von Maastricht)</a:t>
            </a:r>
            <a:endParaRPr/>
          </a:p>
        </p:txBody>
      </p:sp>
      <p:pic>
        <p:nvPicPr>
          <p:cNvPr id="937346244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5165878" y="6334137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42" name="Foliennummernplatzhalt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prstGeom prst="rect">
            <a:avLst/>
          </a:prstGeom>
          <a:noFill/>
          <a:ln/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fld id="{FDEF5E1A-2AA4-4690-A82D-B39EE084504A}" type="slidenum">
              <a:rPr lang="de-DE" sz="1400"/>
              <a:t/>
            </a:fld>
            <a:endParaRPr lang="de-DE" sz="1400"/>
          </a:p>
        </p:txBody>
      </p:sp>
      <p:sp>
        <p:nvSpPr>
          <p:cNvPr id="10243" name="Rectangle 2" hidden="0"/>
          <p:cNvSpPr>
            <a:spLocks noChangeArrowheads="1" noGrp="1"/>
          </p:cNvSpPr>
          <p:nvPr isPhoto="0" userDrawn="0">
            <p:ph type="title" hasCustomPrompt="0"/>
          </p:nvPr>
        </p:nvSpPr>
        <p:spPr bwMode="auto">
          <a:xfrm>
            <a:off x="717550" y="381000"/>
            <a:ext cx="5943600" cy="762000"/>
          </a:xfrm>
        </p:spPr>
        <p:txBody>
          <a:bodyPr/>
          <a:lstStyle/>
          <a:p>
            <a:pPr>
              <a:defRPr/>
            </a:pPr>
            <a:r>
              <a:rPr lang="de-DE" sz="2400"/>
              <a:t>GASP und GSVP</a:t>
            </a:r>
            <a:endParaRPr/>
          </a:p>
        </p:txBody>
      </p:sp>
      <p:sp>
        <p:nvSpPr>
          <p:cNvPr id="7172" name="Rectangle 3" hidden="0"/>
          <p:cNvSpPr>
            <a:spLocks noChangeArrowheads="1" noGrp="1"/>
          </p:cNvSpPr>
          <p:nvPr isPhoto="0" userDrawn="0">
            <p:ph type="body" idx="1" hasCustomPrompt="0"/>
          </p:nvPr>
        </p:nvSpPr>
        <p:spPr bwMode="auto">
          <a:xfrm>
            <a:off x="611188" y="1268413"/>
            <a:ext cx="8856662" cy="4572000"/>
          </a:xfrm>
        </p:spPr>
        <p:txBody>
          <a:bodyPr/>
          <a:lstStyle/>
          <a:p>
            <a:pPr>
              <a:defRPr/>
            </a:pPr>
            <a:r>
              <a:rPr lang="de-DE" sz="2150"/>
              <a:t>Intergouvernementale Entscheidungsstrukturen und gesonderte Beschlussfassungsverfahren </a:t>
            </a:r>
            <a:endParaRPr/>
          </a:p>
          <a:p>
            <a:pPr>
              <a:defRPr/>
            </a:pPr>
            <a:r>
              <a:rPr lang="de-DE" sz="2150"/>
              <a:t>Anfangs keine, heute nur sehr schwache Rolle der supranationalen Institutionen (Kommission, Parlament, Gerichtshof)</a:t>
            </a:r>
            <a:endParaRPr/>
          </a:p>
          <a:p>
            <a:pPr>
              <a:defRPr/>
            </a:pPr>
            <a:r>
              <a:rPr lang="de-DE" sz="2150"/>
              <a:t>Zentrale Organe sind der Rat und der Europäische Rat</a:t>
            </a:r>
            <a:endParaRPr/>
          </a:p>
          <a:p>
            <a:pPr>
              <a:defRPr/>
            </a:pPr>
            <a:r>
              <a:rPr lang="de-DE" sz="2150"/>
              <a:t>Wichtige Wegmarken:</a:t>
            </a:r>
            <a:br>
              <a:rPr lang="de-DE" sz="2150"/>
            </a:br>
            <a:r>
              <a:rPr lang="de-DE" sz="2150"/>
              <a:t>- Entwicklungsoption zur ESVP in Amsterdam </a:t>
            </a:r>
            <a:br>
              <a:rPr lang="de-DE" sz="2150"/>
            </a:br>
            <a:r>
              <a:rPr lang="de-DE" sz="2150"/>
              <a:t>- Initiierung der ESVP (Gipfel von Köln und Helsinki </a:t>
            </a:r>
            <a:br>
              <a:rPr lang="de-DE" sz="2150"/>
            </a:br>
            <a:r>
              <a:rPr lang="de-DE" sz="2150"/>
              <a:t>  1999); mit Lissabon </a:t>
            </a:r>
            <a:r>
              <a:rPr lang="de-DE" sz="2150"/>
              <a:t>Umbenenung</a:t>
            </a:r>
            <a:r>
              <a:rPr lang="de-DE" sz="2150"/>
              <a:t> in GSVP</a:t>
            </a:r>
            <a:br>
              <a:rPr lang="de-DE" sz="2150"/>
            </a:br>
            <a:r>
              <a:rPr lang="de-DE" sz="2150"/>
              <a:t>- Einführung des Amtes des Hohen Vertreters </a:t>
            </a:r>
            <a:br>
              <a:rPr lang="de-DE" sz="2150"/>
            </a:br>
            <a:r>
              <a:rPr lang="de-DE" sz="2150"/>
              <a:t>  (Amsterdam) und Weiterentwicklung dieses Amtes </a:t>
            </a:r>
            <a:br>
              <a:rPr lang="de-DE" sz="2150"/>
            </a:br>
            <a:r>
              <a:rPr lang="de-DE" sz="2150"/>
              <a:t>  mit dem Vertrag von Lissabon</a:t>
            </a:r>
            <a:br>
              <a:rPr lang="de-DE" sz="2150"/>
            </a:br>
            <a:r>
              <a:rPr lang="de-DE" sz="2150"/>
              <a:t>- Schaffung des EAD</a:t>
            </a:r>
            <a:endParaRPr/>
          </a:p>
        </p:txBody>
      </p:sp>
      <p:pic>
        <p:nvPicPr>
          <p:cNvPr id="649252564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5165878" y="6334137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290" name="Foliennummernplatzhalt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prstGeom prst="rect">
            <a:avLst/>
          </a:prstGeom>
          <a:noFill/>
          <a:ln/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fld id="{C8F59A2E-6D5D-4E28-9AD9-2745DB369B85}" type="slidenum">
              <a:rPr lang="de-DE" sz="1400"/>
              <a:t/>
            </a:fld>
            <a:endParaRPr lang="de-DE" sz="1400"/>
          </a:p>
        </p:txBody>
      </p:sp>
      <p:sp>
        <p:nvSpPr>
          <p:cNvPr id="12291" name="Rectangle 2" hidden="0"/>
          <p:cNvSpPr>
            <a:spLocks noChangeArrowheads="1" noGrp="1"/>
          </p:cNvSpPr>
          <p:nvPr isPhoto="0" userDrawn="0">
            <p:ph type="title" hasCustomPrompt="0"/>
          </p:nvPr>
        </p:nvSpPr>
        <p:spPr bwMode="auto">
          <a:xfrm>
            <a:off x="717550" y="381000"/>
            <a:ext cx="5943600" cy="762000"/>
          </a:xfrm>
        </p:spPr>
        <p:txBody>
          <a:bodyPr/>
          <a:lstStyle/>
          <a:p>
            <a:pPr>
              <a:defRPr/>
            </a:pPr>
            <a:r>
              <a:rPr lang="de-DE" sz="2400"/>
              <a:t>Institutionelle Struktur </a:t>
            </a:r>
            <a:br>
              <a:rPr lang="de-DE" sz="2400"/>
            </a:br>
            <a:r>
              <a:rPr lang="de-DE" sz="2400"/>
              <a:t>der GASP</a:t>
            </a:r>
            <a:endParaRPr/>
          </a:p>
        </p:txBody>
      </p:sp>
      <p:sp>
        <p:nvSpPr>
          <p:cNvPr id="12292" name="Rectangle 3" hidden="0"/>
          <p:cNvSpPr>
            <a:spLocks noChangeArrowheads="1" noGrp="1"/>
          </p:cNvSpPr>
          <p:nvPr isPhoto="0" userDrawn="0">
            <p:ph type="body" idx="1" hasCustomPrompt="0"/>
          </p:nvPr>
        </p:nvSpPr>
        <p:spPr bwMode="auto">
          <a:xfrm>
            <a:off x="611188" y="1268413"/>
            <a:ext cx="8350250" cy="4938712"/>
          </a:xfrm>
        </p:spPr>
        <p:txBody>
          <a:bodyPr/>
          <a:lstStyle/>
          <a:p>
            <a:pPr>
              <a:defRPr/>
            </a:pPr>
            <a:r>
              <a:rPr lang="de-DE" sz="2200"/>
              <a:t>Europäischer Rat:</a:t>
            </a:r>
            <a:br>
              <a:rPr lang="de-DE" sz="2200"/>
            </a:br>
            <a:r>
              <a:rPr lang="de-DE" sz="2200"/>
              <a:t>- Leitliniengeber</a:t>
            </a:r>
            <a:br>
              <a:rPr lang="de-DE" sz="2200"/>
            </a:br>
            <a:r>
              <a:rPr lang="de-DE" sz="2200"/>
              <a:t>- Letztentscheidung bei Differenzen</a:t>
            </a:r>
            <a:br>
              <a:rPr lang="de-DE" sz="2200"/>
            </a:br>
            <a:r>
              <a:rPr lang="de-DE" sz="2200"/>
              <a:t>- Reformimpulsgeber</a:t>
            </a:r>
            <a:endParaRPr/>
          </a:p>
          <a:p>
            <a:pPr>
              <a:defRPr/>
            </a:pPr>
            <a:r>
              <a:rPr lang="de-DE" sz="2200"/>
              <a:t>Rat der Europäischen Union („Auswärtige Angelegen-</a:t>
            </a:r>
            <a:r>
              <a:rPr lang="de-DE" sz="2200"/>
              <a:t>heiten</a:t>
            </a:r>
            <a:r>
              <a:rPr lang="de-DE" sz="2200"/>
              <a:t>“: Außenminister + ggf. Verteidigungsminister):</a:t>
            </a:r>
            <a:br>
              <a:rPr lang="de-DE" sz="2200"/>
            </a:br>
            <a:r>
              <a:rPr lang="de-DE" sz="2200"/>
              <a:t>- Zentrale Entscheidungsinstanz</a:t>
            </a:r>
            <a:br>
              <a:rPr lang="de-DE" sz="2200"/>
            </a:br>
            <a:r>
              <a:rPr lang="de-DE" sz="2200"/>
              <a:t>- Initiativrecht für Beschlüsse</a:t>
            </a:r>
            <a:endParaRPr/>
          </a:p>
          <a:p>
            <a:pPr>
              <a:defRPr/>
            </a:pPr>
            <a:r>
              <a:rPr lang="de-DE" sz="2200"/>
              <a:t>Hohe(r) </a:t>
            </a:r>
            <a:r>
              <a:rPr lang="de-DE" sz="2200"/>
              <a:t>Verteter</a:t>
            </a:r>
            <a:r>
              <a:rPr lang="de-DE" sz="2200"/>
              <a:t>(in) der Union für die Außen- und Sicherheitspolitik („Außenminister(in)“)</a:t>
            </a:r>
            <a:br>
              <a:rPr lang="de-DE" sz="2200"/>
            </a:br>
            <a:r>
              <a:rPr lang="de-DE" sz="2200"/>
              <a:t>- Vertretung der EU nach Außen (Hoher Vertreter (alt))</a:t>
            </a:r>
            <a:br>
              <a:rPr lang="de-DE" sz="2200"/>
            </a:br>
            <a:r>
              <a:rPr lang="de-DE" sz="2200"/>
              <a:t>- Außenkommissar(in)  Besonderes </a:t>
            </a:r>
            <a:r>
              <a:rPr lang="de-DE" sz="2200"/>
              <a:t>Ernennungsverf</a:t>
            </a:r>
            <a:r>
              <a:rPr lang="de-DE" sz="2200"/>
              <a:t>.</a:t>
            </a:r>
            <a:br>
              <a:rPr lang="de-DE" sz="2200"/>
            </a:br>
            <a:r>
              <a:rPr lang="de-DE" sz="2200"/>
              <a:t>- Vorsitzende(r) im Rat für auswärtige Angelegenheiten </a:t>
            </a:r>
            <a:br>
              <a:rPr lang="de-DE" sz="2200"/>
            </a:br>
            <a:r>
              <a:rPr lang="de-DE" sz="2200"/>
              <a:t>- Initiativrecht für Beschlüsse</a:t>
            </a:r>
            <a:br>
              <a:rPr lang="de-DE" sz="2200"/>
            </a:br>
            <a:br>
              <a:rPr lang="de-DE" sz="1800"/>
            </a:br>
            <a:endParaRPr lang="de-DE" sz="2200"/>
          </a:p>
        </p:txBody>
      </p:sp>
      <p:pic>
        <p:nvPicPr>
          <p:cNvPr id="1599508495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5165878" y="6334137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314" name="Foliennummernplatzhalt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prstGeom prst="rect">
            <a:avLst/>
          </a:prstGeom>
          <a:noFill/>
          <a:ln/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fld id="{7DFDFF5A-CBBF-40F0-8604-023DBB99026A}" type="slidenum">
              <a:rPr lang="de-DE" sz="1400"/>
              <a:t/>
            </a:fld>
            <a:endParaRPr lang="de-DE" sz="1400"/>
          </a:p>
        </p:txBody>
      </p:sp>
      <p:sp>
        <p:nvSpPr>
          <p:cNvPr id="13315" name="Rectangle 2" hidden="0"/>
          <p:cNvSpPr>
            <a:spLocks noChangeArrowheads="1" noGrp="1"/>
          </p:cNvSpPr>
          <p:nvPr isPhoto="0" userDrawn="0">
            <p:ph type="title" hasCustomPrompt="0"/>
          </p:nvPr>
        </p:nvSpPr>
        <p:spPr bwMode="auto">
          <a:xfrm>
            <a:off x="717550" y="381000"/>
            <a:ext cx="5943600" cy="762000"/>
          </a:xfrm>
        </p:spPr>
        <p:txBody>
          <a:bodyPr/>
          <a:lstStyle/>
          <a:p>
            <a:pPr>
              <a:defRPr/>
            </a:pPr>
            <a:r>
              <a:rPr lang="de-DE" sz="2400"/>
              <a:t>Institutionelle Struktur </a:t>
            </a:r>
            <a:br>
              <a:rPr lang="de-DE" sz="2400"/>
            </a:br>
            <a:r>
              <a:rPr lang="de-DE" sz="2400"/>
              <a:t>der GASP</a:t>
            </a:r>
            <a:endParaRPr/>
          </a:p>
        </p:txBody>
      </p:sp>
      <p:sp>
        <p:nvSpPr>
          <p:cNvPr id="6148" name="Rectangle 3" hidden="0"/>
          <p:cNvSpPr>
            <a:spLocks noChangeArrowheads="1" noGrp="1"/>
          </p:cNvSpPr>
          <p:nvPr isPhoto="0" userDrawn="0">
            <p:ph type="body" idx="1" hasCustomPrompt="0"/>
          </p:nvPr>
        </p:nvSpPr>
        <p:spPr bwMode="auto">
          <a:xfrm>
            <a:off x="717550" y="1463675"/>
            <a:ext cx="8350250" cy="4937125"/>
          </a:xfrm>
        </p:spPr>
        <p:txBody>
          <a:bodyPr/>
          <a:lstStyle/>
          <a:p>
            <a:pPr>
              <a:defRPr/>
            </a:pPr>
            <a:r>
              <a:rPr lang="de-DE" sz="2200"/>
              <a:t>Europäischer Auswärtiger Dienst:</a:t>
            </a:r>
            <a:br>
              <a:rPr lang="de-DE" sz="2200"/>
            </a:br>
            <a:r>
              <a:rPr lang="de-DE" sz="2200"/>
              <a:t>- Entstanden aus </a:t>
            </a:r>
            <a:r>
              <a:rPr lang="de-DE" sz="2200"/>
              <a:t>aus GD E (Rat) und DG </a:t>
            </a:r>
            <a:r>
              <a:rPr lang="de-DE" sz="2200"/>
              <a:t>Relex</a:t>
            </a:r>
            <a:r>
              <a:rPr lang="de-DE" sz="2200"/>
              <a:t> </a:t>
            </a:r>
            <a:br>
              <a:rPr lang="de-DE" sz="2200"/>
            </a:br>
            <a:r>
              <a:rPr lang="de-DE" sz="2200"/>
              <a:t>  (Kommission)</a:t>
            </a:r>
            <a:br>
              <a:rPr lang="de-DE" sz="2200"/>
            </a:br>
            <a:r>
              <a:rPr lang="de-DE" sz="2200"/>
              <a:t>- Administrativer Unterbau für die GASP und </a:t>
            </a:r>
            <a:br>
              <a:rPr lang="de-DE" sz="2200"/>
            </a:br>
            <a:r>
              <a:rPr lang="de-DE" sz="2200"/>
              <a:t>  Außenbeziehungen im Bereich der Kommission</a:t>
            </a:r>
            <a:br>
              <a:rPr lang="de-DE" sz="2200"/>
            </a:br>
            <a:r>
              <a:rPr lang="de-DE" sz="2200"/>
              <a:t>- Netz von ca. 140 Auslandsdelegationen</a:t>
            </a:r>
            <a:endParaRPr/>
          </a:p>
          <a:p>
            <a:pPr>
              <a:defRPr/>
            </a:pPr>
            <a:r>
              <a:rPr lang="de-DE" sz="2200"/>
              <a:t>AstV</a:t>
            </a:r>
            <a:r>
              <a:rPr lang="de-DE" sz="2200"/>
              <a:t>/</a:t>
            </a:r>
            <a:r>
              <a:rPr lang="de-DE" sz="2200"/>
              <a:t>Coreper</a:t>
            </a:r>
            <a:br>
              <a:rPr lang="de-DE" sz="2200"/>
            </a:br>
            <a:r>
              <a:rPr lang="de-DE" sz="2200"/>
              <a:t>- Vorbereitung der Ratssitzungen</a:t>
            </a:r>
            <a:endParaRPr/>
          </a:p>
          <a:p>
            <a:pPr>
              <a:defRPr/>
            </a:pPr>
            <a:r>
              <a:rPr lang="de-DE" sz="2200"/>
              <a:t>Politisch-Sicherheitspolitisches Komitee (PSK)</a:t>
            </a:r>
            <a:endParaRPr/>
          </a:p>
          <a:p>
            <a:pPr>
              <a:defRPr/>
            </a:pPr>
            <a:r>
              <a:rPr lang="de-DE" sz="2200"/>
              <a:t>EU-Sonderbeauftragte</a:t>
            </a:r>
            <a:endParaRPr/>
          </a:p>
          <a:p>
            <a:pPr>
              <a:defRPr/>
            </a:pPr>
            <a:r>
              <a:rPr lang="de-DE" sz="2200"/>
              <a:t>EU-Agenturen</a:t>
            </a:r>
            <a:endParaRPr/>
          </a:p>
          <a:p>
            <a:pPr marL="0" indent="0">
              <a:buFontTx/>
              <a:buNone/>
              <a:defRPr/>
            </a:pPr>
            <a:br>
              <a:rPr lang="de-DE" sz="1800"/>
            </a:br>
            <a:endParaRPr lang="de-DE" sz="2200"/>
          </a:p>
        </p:txBody>
      </p:sp>
      <p:pic>
        <p:nvPicPr>
          <p:cNvPr id="1490107873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5165878" y="6334137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Verdana"/>
        <a:ea typeface="Arial"/>
        <a:cs typeface="Arial"/>
      </a:majorFont>
      <a:minorFont>
        <a:latin typeface="Verdana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xfrm>
          <a:off x="0" y="0"/>
          <a:ext cx="1" cy="1"/>
        </a:xfrm>
        <a:prstGeom prst="rect">
          <a:avLst/>
        </a:pr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/>
      <a:lstStyle/>
    </a:spDef>
    <a:lnDef>
      <a:spPr bwMode="auto">
        <a:xfrm>
          <a:off x="0" y="0"/>
          <a:ext cx="1" cy="1"/>
        </a:xfrm>
        <a:prstGeom prst="rect">
          <a:avLst/>
        </a:pr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/>
      <a:lstStyle/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3602B944A49C944BEBFF79BE11308B4" ma:contentTypeVersion="13" ma:contentTypeDescription="Ein neues Dokument erstellen." ma:contentTypeScope="" ma:versionID="eb6ca4cac2cf57a1ce073cfb3d227628">
  <xsd:schema xmlns:xsd="http://www.w3.org/2001/XMLSchema" xmlns:xs="http://www.w3.org/2001/XMLSchema" xmlns:p="http://schemas.microsoft.com/office/2006/metadata/properties" xmlns:ns2="64852e82-1c65-46f3-8dcd-4c53b5adb237" xmlns:ns3="47f16888-457c-4f82-a245-c9351203d39e" targetNamespace="http://schemas.microsoft.com/office/2006/metadata/properties" ma:root="true" ma:fieldsID="f94d0e962730ee85e0ae428320560897" ns2:_="" ns3:_="">
    <xsd:import namespace="64852e82-1c65-46f3-8dcd-4c53b5adb237"/>
    <xsd:import namespace="47f16888-457c-4f82-a245-c9351203d39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852e82-1c65-46f3-8dcd-4c53b5adb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Bildmarkierungen" ma:readOnly="false" ma:fieldId="{5cf76f15-5ced-4ddc-b409-7134ff3c332f}" ma:taxonomyMulti="true" ma:sspId="d6e76d68-dafa-4272-aea9-2fd8efe6694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f16888-457c-4f82-a245-c9351203d39e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102096b3-228b-4d2f-b815-4a2810b8938e}" ma:internalName="TaxCatchAll" ma:showField="CatchAllData" ma:web="47f16888-457c-4f82-a245-c9351203d39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4852e82-1c65-46f3-8dcd-4c53b5adb237">
      <Terms xmlns="http://schemas.microsoft.com/office/infopath/2007/PartnerControls"/>
    </lcf76f155ced4ddcb4097134ff3c332f>
    <TaxCatchAll xmlns="47f16888-457c-4f82-a245-c9351203d39e" xsi:nil="true"/>
  </documentManagement>
</p:properties>
</file>

<file path=customXml/itemProps1.xml><?xml version="1.0" encoding="utf-8"?>
<ds:datastoreItem xmlns:ds="http://schemas.openxmlformats.org/officeDocument/2006/customXml" ds:itemID="{A9FA55C6-D244-428F-B42F-799902A1F3BD}"/>
</file>

<file path=customXml/itemProps2.xml><?xml version="1.0" encoding="utf-8"?>
<ds:datastoreItem xmlns:ds="http://schemas.openxmlformats.org/officeDocument/2006/customXml" ds:itemID="{A36C5758-43EB-4E01-AD46-2AA19DDE4F1D}"/>
</file>

<file path=customXml/itemProps3.xml><?xml version="1.0" encoding="utf-8"?>
<ds:datastoreItem xmlns:ds="http://schemas.openxmlformats.org/officeDocument/2006/customXml" ds:itemID="{C71989B9-0EF2-4F33-AE82-57BC90E5D5DB}"/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Office\Templates\Presentation Designs\Übergänge.pot</Template>
  <TotalTime>0</TotalTime>
  <Words>0</Words>
  <Application>ONLYOFFICE/7.1.1.23</Application>
  <DocSecurity>0</DocSecurity>
  <PresentationFormat>Bildschirmpräsentation (4:3)</PresentationFormat>
  <Paragraphs>0</Paragraphs>
  <Slides>20</Slides>
  <Notes>20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Manager/>
  <Company>Fa. Wasöhrl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Daniela Wasöhrl</dc:creator>
  <cp:keywords/>
  <dc:description/>
  <cp:lastModifiedBy>Maximilian Becker</cp:lastModifiedBy>
  <cp:revision>128</cp:revision>
  <dcterms:created xsi:type="dcterms:W3CDTF">2008-07-02T17:20:27Z</dcterms:created>
  <dcterms:modified xsi:type="dcterms:W3CDTF">2022-09-28T10:48:55Z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0x01010033602B944A49C944BEBFF79BE11308B4</vt:lpwstr>
  </property>
</Properties>
</file>