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0.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9144000" cy="6858000"/>
  <p:defaultTextStyle>
    <a:defPPr>
      <a:defRPr lang="de-DE"/>
    </a:defPPr>
    <a:lvl1pPr algn="l">
      <a:spcBef>
        <a:spcPts val="0"/>
      </a:spcBef>
      <a:spcAft>
        <a:spcPts val="0"/>
      </a:spcAft>
      <a:defRPr sz="2400">
        <a:solidFill>
          <a:schemeClr val="tx1"/>
        </a:solidFill>
        <a:latin typeface="Verdana"/>
        <a:ea typeface="+mn-ea"/>
        <a:cs typeface="+mn-cs"/>
      </a:defRPr>
    </a:lvl1pPr>
    <a:lvl2pPr marL="457200" algn="l">
      <a:spcBef>
        <a:spcPts val="0"/>
      </a:spcBef>
      <a:spcAft>
        <a:spcPts val="0"/>
      </a:spcAft>
      <a:defRPr sz="2400">
        <a:solidFill>
          <a:schemeClr val="tx1"/>
        </a:solidFill>
        <a:latin typeface="Verdana"/>
        <a:ea typeface="+mn-ea"/>
        <a:cs typeface="+mn-cs"/>
      </a:defRPr>
    </a:lvl2pPr>
    <a:lvl3pPr marL="914400" algn="l">
      <a:spcBef>
        <a:spcPts val="0"/>
      </a:spcBef>
      <a:spcAft>
        <a:spcPts val="0"/>
      </a:spcAft>
      <a:defRPr sz="2400">
        <a:solidFill>
          <a:schemeClr val="tx1"/>
        </a:solidFill>
        <a:latin typeface="Verdana"/>
        <a:ea typeface="+mn-ea"/>
        <a:cs typeface="+mn-cs"/>
      </a:defRPr>
    </a:lvl3pPr>
    <a:lvl4pPr marL="1371600" algn="l">
      <a:spcBef>
        <a:spcPts val="0"/>
      </a:spcBef>
      <a:spcAft>
        <a:spcPts val="0"/>
      </a:spcAft>
      <a:defRPr sz="2400">
        <a:solidFill>
          <a:schemeClr val="tx1"/>
        </a:solidFill>
        <a:latin typeface="Verdana"/>
        <a:ea typeface="+mn-ea"/>
        <a:cs typeface="+mn-cs"/>
      </a:defRPr>
    </a:lvl4pPr>
    <a:lvl5pPr marL="1828800" algn="l">
      <a:spcBef>
        <a:spcPts val="0"/>
      </a:spcBef>
      <a:spcAft>
        <a:spcPts val="0"/>
      </a:spcAft>
      <a:defRPr sz="2400">
        <a:solidFill>
          <a:schemeClr val="tx1"/>
        </a:solidFill>
        <a:latin typeface="Verdana"/>
        <a:ea typeface="+mn-ea"/>
        <a:cs typeface="+mn-cs"/>
      </a:defRPr>
    </a:lvl5pPr>
    <a:lvl6pPr marL="2286000" algn="l" defTabSz="914400">
      <a:defRPr sz="2400">
        <a:solidFill>
          <a:schemeClr val="tx1"/>
        </a:solidFill>
        <a:latin typeface="Verdana"/>
        <a:ea typeface="+mn-ea"/>
        <a:cs typeface="+mn-cs"/>
      </a:defRPr>
    </a:lvl6pPr>
    <a:lvl7pPr marL="2743200" algn="l" defTabSz="914400">
      <a:defRPr sz="2400">
        <a:solidFill>
          <a:schemeClr val="tx1"/>
        </a:solidFill>
        <a:latin typeface="Verdana"/>
        <a:ea typeface="+mn-ea"/>
        <a:cs typeface="+mn-cs"/>
      </a:defRPr>
    </a:lvl7pPr>
    <a:lvl8pPr marL="3200400" algn="l" defTabSz="914400">
      <a:defRPr sz="2400">
        <a:solidFill>
          <a:schemeClr val="tx1"/>
        </a:solidFill>
        <a:latin typeface="Verdana"/>
        <a:ea typeface="+mn-ea"/>
        <a:cs typeface="+mn-cs"/>
      </a:defRPr>
    </a:lvl8pPr>
    <a:lvl9pPr marL="3657600" algn="l" defTabSz="914400">
      <a:defRPr sz="2400">
        <a:solidFill>
          <a:schemeClr val="tx1"/>
        </a:solidFill>
        <a:latin typeface="Verdana"/>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7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Titelfolie">
    <p:spTree>
      <p:nvGrpSpPr>
        <p:cNvPr id="1" name=""/>
        <p:cNvGrpSpPr/>
        <p:nvPr/>
      </p:nvGrpSpPr>
      <p:grpSpPr bwMode="auto">
        <a:xfrm>
          <a:off x="0" y="0"/>
          <a:ext cx="0" cy="0"/>
          <a:chOff x="0" y="0"/>
          <a:chExt cx="0" cy="0"/>
        </a:xfrm>
      </p:grpSpPr>
      <p:pic>
        <p:nvPicPr>
          <p:cNvPr id="4" name="Picture 5" descr="logo1"/>
          <p:cNvPicPr>
            <a:picLocks noChangeAspect="1" noChangeArrowheads="1"/>
          </p:cNvPicPr>
          <p:nvPr userDrawn="1"/>
        </p:nvPicPr>
        <p:blipFill>
          <a:blip r:embed="rId2"/>
          <a:stretch/>
        </p:blipFill>
        <p:spPr bwMode="auto">
          <a:xfrm>
            <a:off x="6781800" y="457200"/>
            <a:ext cx="1858963" cy="639763"/>
          </a:xfrm>
          <a:prstGeom prst="rect">
            <a:avLst/>
          </a:prstGeom>
          <a:noFill/>
          <a:ln>
            <a:noFill/>
          </a:ln>
        </p:spPr>
      </p:pic>
      <p:sp>
        <p:nvSpPr>
          <p:cNvPr id="5" name="Line 6"/>
          <p:cNvSpPr>
            <a:spLocks noChangeShapeType="1"/>
          </p:cNvSpPr>
          <p:nvPr userDrawn="1"/>
        </p:nvSpPr>
        <p:spPr bwMode="auto">
          <a:xfrm>
            <a:off x="304800" y="1295400"/>
            <a:ext cx="8382000" cy="0"/>
          </a:xfrm>
          <a:prstGeom prst="line">
            <a:avLst/>
          </a:prstGeom>
          <a:noFill/>
          <a:ln w="25400">
            <a:solidFill>
              <a:schemeClr val="bg2"/>
            </a:solidFill>
            <a:round/>
            <a:headEnd/>
            <a:tailEnd/>
          </a:ln>
        </p:spPr>
        <p:txBody>
          <a:bodyPr/>
          <a:lstStyle/>
          <a:p>
            <a:pPr>
              <a:defRPr/>
            </a:pPr>
            <a:endParaRPr lang="de-DE"/>
          </a:p>
        </p:txBody>
      </p:sp>
      <p:sp>
        <p:nvSpPr>
          <p:cNvPr id="6" name="Line 7"/>
          <p:cNvSpPr>
            <a:spLocks noChangeShapeType="1"/>
          </p:cNvSpPr>
          <p:nvPr userDrawn="1"/>
        </p:nvSpPr>
        <p:spPr bwMode="auto">
          <a:xfrm>
            <a:off x="685800" y="838200"/>
            <a:ext cx="0" cy="5791200"/>
          </a:xfrm>
          <a:prstGeom prst="line">
            <a:avLst/>
          </a:prstGeom>
          <a:noFill/>
          <a:ln w="25400">
            <a:solidFill>
              <a:schemeClr val="bg2"/>
            </a:solidFill>
            <a:round/>
            <a:headEnd/>
            <a:tailEnd/>
          </a:ln>
        </p:spPr>
        <p:txBody>
          <a:bodyPr/>
          <a:lstStyle/>
          <a:p>
            <a:pPr>
              <a:defRPr/>
            </a:pPr>
            <a:endParaRPr lang="de-DE"/>
          </a:p>
        </p:txBody>
      </p:sp>
      <p:sp>
        <p:nvSpPr>
          <p:cNvPr id="7" name="Line 9"/>
          <p:cNvSpPr>
            <a:spLocks noChangeShapeType="1"/>
          </p:cNvSpPr>
          <p:nvPr userDrawn="1"/>
        </p:nvSpPr>
        <p:spPr bwMode="auto">
          <a:xfrm>
            <a:off x="304800" y="6172200"/>
            <a:ext cx="8458200" cy="0"/>
          </a:xfrm>
          <a:prstGeom prst="line">
            <a:avLst/>
          </a:prstGeom>
          <a:noFill/>
          <a:ln w="25400">
            <a:solidFill>
              <a:schemeClr val="bg2"/>
            </a:solidFill>
            <a:round/>
            <a:headEnd/>
            <a:tailEnd/>
          </a:ln>
        </p:spPr>
        <p:txBody>
          <a:bodyPr/>
          <a:lstStyle/>
          <a:p>
            <a:pPr>
              <a:defRPr/>
            </a:pPr>
            <a:endParaRPr lang="de-DE"/>
          </a:p>
        </p:txBody>
      </p:sp>
      <p:sp>
        <p:nvSpPr>
          <p:cNvPr id="8" name="Text Box 12"/>
          <p:cNvSpPr txBox="1">
            <a:spLocks noChangeArrowheads="1"/>
          </p:cNvSpPr>
          <p:nvPr userDrawn="1"/>
        </p:nvSpPr>
        <p:spPr bwMode="auto">
          <a:xfrm>
            <a:off x="755650" y="6237288"/>
            <a:ext cx="3276600" cy="457200"/>
          </a:xfrm>
          <a:prstGeom prst="rect">
            <a:avLst/>
          </a:prstGeom>
          <a:noFill/>
          <a:ln>
            <a:noFill/>
          </a:ln>
        </p:spPr>
        <p:txBody>
          <a:bodyPr>
            <a:spAutoFit/>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spcBef>
                <a:spcPts val="0"/>
              </a:spcBef>
              <a:defRPr/>
            </a:pPr>
            <a:r>
              <a:rPr lang="de-DE" sz="1200"/>
              <a:t>Prof. Dr. Daniel Göler</a:t>
            </a:r>
            <a:br>
              <a:rPr lang="de-DE" sz="1200"/>
            </a:br>
            <a:r>
              <a:rPr lang="de-DE" sz="1200"/>
              <a:t>Professur für European Studies</a:t>
            </a:r>
            <a:r>
              <a:rPr lang="de-DE" sz="1000"/>
              <a:t> </a:t>
            </a:r>
            <a:endParaRPr/>
          </a:p>
        </p:txBody>
      </p:sp>
      <p:sp>
        <p:nvSpPr>
          <p:cNvPr id="9" name="Text Box 13"/>
          <p:cNvSpPr txBox="1">
            <a:spLocks noChangeArrowheads="1"/>
          </p:cNvSpPr>
          <p:nvPr userDrawn="1"/>
        </p:nvSpPr>
        <p:spPr bwMode="auto">
          <a:xfrm>
            <a:off x="755650" y="765175"/>
            <a:ext cx="6048375" cy="396875"/>
          </a:xfrm>
          <a:prstGeom prst="rect">
            <a:avLst/>
          </a:prstGeom>
          <a:noFill/>
          <a:ln w="9525">
            <a:noFill/>
            <a:miter lim="800000"/>
            <a:headEnd/>
            <a:tailEnd/>
          </a:ln>
          <a:effectLst/>
        </p:spPr>
        <p:txBody>
          <a:bodyPr>
            <a:spAutoFit/>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spcBef>
                <a:spcPts val="0"/>
              </a:spcBef>
              <a:defRPr/>
            </a:pPr>
            <a:r>
              <a:rPr lang="de-DE" sz="2000"/>
              <a:t> </a:t>
            </a:r>
            <a:endParaRPr/>
          </a:p>
        </p:txBody>
      </p:sp>
      <p:sp>
        <p:nvSpPr>
          <p:cNvPr id="13314" name="Rectangle 2"/>
          <p:cNvSpPr>
            <a:spLocks noGrp="1" noChangeArrowheads="1"/>
          </p:cNvSpPr>
          <p:nvPr>
            <p:ph type="ctrTitle"/>
          </p:nvPr>
        </p:nvSpPr>
        <p:spPr bwMode="auto">
          <a:xfrm>
            <a:off x="827088" y="2133600"/>
            <a:ext cx="7845425" cy="1470025"/>
          </a:xfrm>
          <a:prstGeom prst="rect">
            <a:avLst/>
          </a:prstGeom>
          <a:solidFill>
            <a:srgbClr val="FF6600"/>
          </a:solidFill>
        </p:spPr>
        <p:txBody>
          <a:bodyPr/>
          <a:lstStyle>
            <a:lvl1pPr>
              <a:defRPr/>
            </a:lvl1pPr>
          </a:lstStyle>
          <a:p>
            <a:pPr>
              <a:defRPr/>
            </a:pPr>
            <a:r>
              <a:rPr lang="de-DE"/>
              <a:t>Titelmasterformat durch Klicken bearbeiten</a:t>
            </a:r>
            <a:endParaRPr/>
          </a:p>
        </p:txBody>
      </p:sp>
      <p:sp>
        <p:nvSpPr>
          <p:cNvPr id="13315" name="Rectangle 3"/>
          <p:cNvSpPr>
            <a:spLocks noGrp="1" noChangeArrowheads="1"/>
          </p:cNvSpPr>
          <p:nvPr>
            <p:ph type="subTitle" idx="1"/>
          </p:nvPr>
        </p:nvSpPr>
        <p:spPr bwMode="auto">
          <a:xfrm>
            <a:off x="1371600" y="3886200"/>
            <a:ext cx="6400800" cy="1752599"/>
          </a:xfrm>
        </p:spPr>
        <p:txBody>
          <a:bodyPr/>
          <a:lstStyle>
            <a:lvl1pPr marL="0" indent="0" algn="ctr">
              <a:buFontTx/>
              <a:buNone/>
              <a:defRPr sz="2000">
                <a:solidFill>
                  <a:schemeClr val="bg2"/>
                </a:solidFill>
              </a:defRPr>
            </a:lvl1pPr>
          </a:lstStyle>
          <a:p>
            <a:pPr>
              <a:defRPr/>
            </a:pPr>
            <a:endParaRPr lang="de-DE"/>
          </a:p>
        </p:txBody>
      </p:sp>
      <p:sp>
        <p:nvSpPr>
          <p:cNvPr id="10" name="Rectangle 4"/>
          <p:cNvSpPr>
            <a:spLocks noGrp="1" noChangeArrowheads="1"/>
          </p:cNvSpPr>
          <p:nvPr>
            <p:ph type="sldNum" sz="quarter" idx="10"/>
          </p:nvPr>
        </p:nvSpPr>
        <p:spPr bwMode="auto">
          <a:xfrm>
            <a:off x="6553200" y="6245225"/>
            <a:ext cx="2133600" cy="476250"/>
          </a:xfrm>
        </p:spPr>
        <p:txBody>
          <a:bodyPr/>
          <a:lstStyle>
            <a:lvl1pPr>
              <a:defRPr/>
            </a:lvl1pPr>
          </a:lstStyle>
          <a:p>
            <a:pPr>
              <a:defRPr/>
            </a:pPr>
            <a:fld id="{17118E96-4C38-4BF2-BE98-C4BC8A36E1AD}" type="slidenum">
              <a:rPr lang="de-DE"/>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userDrawn="1">
  <p:cSld name="Titel und vertikaler Tex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Titelmasterformat durch Klicken bearbeiten</a:t>
            </a:r>
            <a:endParaRPr/>
          </a:p>
        </p:txBody>
      </p:sp>
      <p:sp>
        <p:nvSpPr>
          <p:cNvPr id="3" name="Vertikaler Textplatzhalter 2"/>
          <p:cNvSpPr>
            <a:spLocks noGrp="1"/>
          </p:cNvSpPr>
          <p:nvPr>
            <p:ph type="body" orient="vert" idx="1"/>
          </p:nvPr>
        </p:nvSpPr>
        <p:spPr bwMode="auto"/>
        <p:txBody>
          <a:bodyPr vert="eaVert"/>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Rectangle 6"/>
          <p:cNvSpPr>
            <a:spLocks noGrp="1" noChangeArrowheads="1"/>
          </p:cNvSpPr>
          <p:nvPr>
            <p:ph type="sldNum" sz="quarter" idx="10"/>
          </p:nvPr>
        </p:nvSpPr>
        <p:spPr bwMode="auto">
          <a:ln/>
        </p:spPr>
        <p:txBody>
          <a:bodyPr/>
          <a:lstStyle>
            <a:lvl1pPr>
              <a:defRPr/>
            </a:lvl1pPr>
          </a:lstStyle>
          <a:p>
            <a:pPr>
              <a:defRPr/>
            </a:pPr>
            <a:fld id="{0F25438D-E625-4AFE-A5F8-5B5982BC05C7}"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Vertikaler Titel und Text">
    <p:spTree>
      <p:nvGrpSpPr>
        <p:cNvPr id="1" name=""/>
        <p:cNvGrpSpPr/>
        <p:nvPr/>
      </p:nvGrpSpPr>
      <p:grpSpPr bwMode="auto">
        <a:xfrm>
          <a:off x="0" y="0"/>
          <a:ext cx="0" cy="0"/>
          <a:chOff x="0" y="0"/>
          <a:chExt cx="0" cy="0"/>
        </a:xfrm>
      </p:grpSpPr>
      <p:sp>
        <p:nvSpPr>
          <p:cNvPr id="2" name="Vertikaler Titel 1"/>
          <p:cNvSpPr>
            <a:spLocks noGrp="1"/>
          </p:cNvSpPr>
          <p:nvPr>
            <p:ph type="title" orient="vert"/>
          </p:nvPr>
        </p:nvSpPr>
        <p:spPr bwMode="auto">
          <a:xfrm>
            <a:off x="6515100" y="381000"/>
            <a:ext cx="1943100" cy="5562600"/>
          </a:xfrm>
        </p:spPr>
        <p:txBody>
          <a:bodyPr vert="eaVert"/>
          <a:lstStyle/>
          <a:p>
            <a:pPr>
              <a:defRPr/>
            </a:pPr>
            <a:r>
              <a:rPr lang="de-DE"/>
              <a:t>Titelmasterformat durch Klicken bearbeiten</a:t>
            </a:r>
            <a:endParaRPr/>
          </a:p>
        </p:txBody>
      </p:sp>
      <p:sp>
        <p:nvSpPr>
          <p:cNvPr id="3" name="Vertikaler Textplatzhalter 2"/>
          <p:cNvSpPr>
            <a:spLocks noGrp="1"/>
          </p:cNvSpPr>
          <p:nvPr>
            <p:ph type="body" orient="vert" idx="1"/>
          </p:nvPr>
        </p:nvSpPr>
        <p:spPr bwMode="auto">
          <a:xfrm>
            <a:off x="685800" y="381000"/>
            <a:ext cx="5676900" cy="5562600"/>
          </a:xfrm>
        </p:spPr>
        <p:txBody>
          <a:bodyPr vert="eaVert"/>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Rectangle 6"/>
          <p:cNvSpPr>
            <a:spLocks noGrp="1" noChangeArrowheads="1"/>
          </p:cNvSpPr>
          <p:nvPr>
            <p:ph type="sldNum" sz="quarter" idx="10"/>
          </p:nvPr>
        </p:nvSpPr>
        <p:spPr bwMode="auto">
          <a:ln/>
        </p:spPr>
        <p:txBody>
          <a:bodyPr/>
          <a:lstStyle>
            <a:lvl1pPr>
              <a:defRPr/>
            </a:lvl1pPr>
          </a:lstStyle>
          <a:p>
            <a:pPr>
              <a:defRPr/>
            </a:pPr>
            <a:fld id="{0ED4457D-2978-4933-8AA5-F4063D3A5D29}"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Titelmasterformat durch Klicken bearbeiten</a:t>
            </a:r>
            <a:endParaRPr/>
          </a:p>
        </p:txBody>
      </p:sp>
      <p:sp>
        <p:nvSpPr>
          <p:cNvPr id="3" name="Inhaltsplatzhalter 2"/>
          <p:cNvSpPr>
            <a:spLocks noGrp="1"/>
          </p:cNvSpPr>
          <p:nvPr>
            <p:ph idx="1"/>
          </p:nvPr>
        </p:nvSpPr>
        <p:spPr bwMode="auto"/>
        <p:txBody>
          <a:bodyPr/>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Rectangle 6"/>
          <p:cNvSpPr>
            <a:spLocks noGrp="1" noChangeArrowheads="1"/>
          </p:cNvSpPr>
          <p:nvPr>
            <p:ph type="sldNum" sz="quarter" idx="10"/>
          </p:nvPr>
        </p:nvSpPr>
        <p:spPr bwMode="auto">
          <a:ln/>
        </p:spPr>
        <p:txBody>
          <a:bodyPr/>
          <a:lstStyle>
            <a:lvl1pPr>
              <a:defRPr/>
            </a:lvl1pPr>
          </a:lstStyle>
          <a:p>
            <a:pPr>
              <a:defRPr/>
            </a:pPr>
            <a:fld id="{0BBE4BFF-89AD-4810-B4D3-D0867BD80F4F}" type="slidenum">
              <a:rPr lang="de-DE"/>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Abschnitts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722313" y="4406900"/>
            <a:ext cx="7772400" cy="1362075"/>
          </a:xfrm>
        </p:spPr>
        <p:txBody>
          <a:bodyPr anchor="t"/>
          <a:lstStyle>
            <a:lvl1pPr algn="l">
              <a:defRPr sz="4000" b="1" cap="all"/>
            </a:lvl1pPr>
          </a:lstStyle>
          <a:p>
            <a:pPr>
              <a:defRPr/>
            </a:pPr>
            <a:r>
              <a:rPr lang="de-DE"/>
              <a:t>Titelmasterformat durch Klicken bearbeiten</a:t>
            </a:r>
            <a:endParaRPr/>
          </a:p>
        </p:txBody>
      </p:sp>
      <p:sp>
        <p:nvSpPr>
          <p:cNvPr id="3" name="Textplatzhalter 2"/>
          <p:cNvSpPr>
            <a:spLocks noGrp="1"/>
          </p:cNvSpPr>
          <p:nvPr>
            <p:ph type="body" idx="1"/>
          </p:nvPr>
        </p:nvSpPr>
        <p:spPr bwMode="auto">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defRPr/>
            </a:pPr>
            <a:r>
              <a:rPr lang="de-DE"/>
              <a:t>Textmasterformate durch Klicken bearbeiten</a:t>
            </a:r>
            <a:endParaRPr/>
          </a:p>
        </p:txBody>
      </p:sp>
      <p:sp>
        <p:nvSpPr>
          <p:cNvPr id="4" name="Rectangle 6"/>
          <p:cNvSpPr>
            <a:spLocks noGrp="1" noChangeArrowheads="1"/>
          </p:cNvSpPr>
          <p:nvPr>
            <p:ph type="sldNum" sz="quarter" idx="10"/>
          </p:nvPr>
        </p:nvSpPr>
        <p:spPr bwMode="auto">
          <a:ln/>
        </p:spPr>
        <p:txBody>
          <a:bodyPr/>
          <a:lstStyle>
            <a:lvl1pPr>
              <a:defRPr/>
            </a:lvl1pPr>
          </a:lstStyle>
          <a:p>
            <a:pPr>
              <a:defRPr/>
            </a:pPr>
            <a:fld id="{405AC79C-B18C-479A-967A-BAFE93BBEEC2}" type="slidenum">
              <a:rPr lang="de-DE"/>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Titelmasterformat durch Klicken bearbeiten</a:t>
            </a:r>
            <a:endParaRPr/>
          </a:p>
        </p:txBody>
      </p:sp>
      <p:sp>
        <p:nvSpPr>
          <p:cNvPr id="3" name="Inhaltsplatzhalter 2"/>
          <p:cNvSpPr>
            <a:spLocks noGrp="1"/>
          </p:cNvSpPr>
          <p:nvPr>
            <p:ph sz="half" idx="1"/>
          </p:nvPr>
        </p:nvSpPr>
        <p:spPr bwMode="auto">
          <a:xfrm>
            <a:off x="685800" y="1371600"/>
            <a:ext cx="3810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p:cNvSpPr>
            <a:spLocks noGrp="1"/>
          </p:cNvSpPr>
          <p:nvPr>
            <p:ph sz="half" idx="2"/>
          </p:nvPr>
        </p:nvSpPr>
        <p:spPr bwMode="auto">
          <a:xfrm>
            <a:off x="4648200" y="1371600"/>
            <a:ext cx="3810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Rectangle 6"/>
          <p:cNvSpPr>
            <a:spLocks noGrp="1" noChangeArrowheads="1"/>
          </p:cNvSpPr>
          <p:nvPr>
            <p:ph type="sldNum" sz="quarter" idx="10"/>
          </p:nvPr>
        </p:nvSpPr>
        <p:spPr bwMode="auto">
          <a:ln/>
        </p:spPr>
        <p:txBody>
          <a:bodyPr/>
          <a:lstStyle>
            <a:lvl1pPr>
              <a:defRPr/>
            </a:lvl1pPr>
          </a:lstStyle>
          <a:p>
            <a:pPr>
              <a:defRPr/>
            </a:pPr>
            <a:fld id="{4F1ED537-B701-4810-A44E-5FAD6E91CF0E}"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Vergleich">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457200" y="274638"/>
            <a:ext cx="8229600" cy="1143000"/>
          </a:xfrm>
        </p:spPr>
        <p:txBody>
          <a:bodyPr/>
          <a:lstStyle>
            <a:lvl1pPr>
              <a:defRPr/>
            </a:lvl1pPr>
          </a:lstStyle>
          <a:p>
            <a:pPr>
              <a:defRPr/>
            </a:pPr>
            <a:r>
              <a:rPr lang="de-DE"/>
              <a:t>Titelmasterformat durch Klicken bearbeiten</a:t>
            </a:r>
            <a:endParaRPr/>
          </a:p>
        </p:txBody>
      </p:sp>
      <p:sp>
        <p:nvSpPr>
          <p:cNvPr id="3" name="Textplatzhalter 2"/>
          <p:cNvSpPr>
            <a:spLocks noGrp="1"/>
          </p:cNvSpPr>
          <p:nvPr>
            <p:ph type="body" idx="1"/>
          </p:nvPr>
        </p:nvSpPr>
        <p:spPr bwMode="auto">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Textmasterformate durch Klicken bearbeiten</a:t>
            </a:r>
            <a:endParaRPr/>
          </a:p>
        </p:txBody>
      </p:sp>
      <p:sp>
        <p:nvSpPr>
          <p:cNvPr id="4" name="Inhaltsplatzhalter 3"/>
          <p:cNvSpPr>
            <a:spLocks noGrp="1"/>
          </p:cNvSpPr>
          <p:nvPr>
            <p:ph sz="half" idx="2"/>
          </p:nvPr>
        </p:nvSpPr>
        <p:spPr bwMode="auto">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p:cNvSpPr>
            <a:spLocks noGrp="1"/>
          </p:cNvSpPr>
          <p:nvPr>
            <p:ph type="body" sz="quarter" idx="3"/>
          </p:nvPr>
        </p:nvSpPr>
        <p:spPr bwMode="auto">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Textmasterformate durch Klicken bearbeiten</a:t>
            </a:r>
            <a:endParaRPr/>
          </a:p>
        </p:txBody>
      </p:sp>
      <p:sp>
        <p:nvSpPr>
          <p:cNvPr id="6" name="Inhaltsplatzhalter 5"/>
          <p:cNvSpPr>
            <a:spLocks noGrp="1"/>
          </p:cNvSpPr>
          <p:nvPr>
            <p:ph sz="quarter" idx="4"/>
          </p:nvPr>
        </p:nvSpPr>
        <p:spPr bwMode="auto">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Rectangle 6"/>
          <p:cNvSpPr>
            <a:spLocks noGrp="1" noChangeArrowheads="1"/>
          </p:cNvSpPr>
          <p:nvPr>
            <p:ph type="sldNum" sz="quarter" idx="10"/>
          </p:nvPr>
        </p:nvSpPr>
        <p:spPr bwMode="auto">
          <a:ln/>
        </p:spPr>
        <p:txBody>
          <a:bodyPr/>
          <a:lstStyle>
            <a:lvl1pPr>
              <a:defRPr/>
            </a:lvl1pPr>
          </a:lstStyle>
          <a:p>
            <a:pPr>
              <a:defRPr/>
            </a:pPr>
            <a:fld id="{9F025273-F291-4C39-A838-7ED325A32CF5}"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Titelmasterformat durch Klicken bearbeiten</a:t>
            </a:r>
            <a:endParaRPr/>
          </a:p>
        </p:txBody>
      </p:sp>
      <p:sp>
        <p:nvSpPr>
          <p:cNvPr id="3" name="Rectangle 6"/>
          <p:cNvSpPr>
            <a:spLocks noGrp="1" noChangeArrowheads="1"/>
          </p:cNvSpPr>
          <p:nvPr>
            <p:ph type="sldNum" sz="quarter" idx="10"/>
          </p:nvPr>
        </p:nvSpPr>
        <p:spPr bwMode="auto">
          <a:ln/>
        </p:spPr>
        <p:txBody>
          <a:bodyPr/>
          <a:lstStyle>
            <a:lvl1pPr>
              <a:defRPr/>
            </a:lvl1pPr>
          </a:lstStyle>
          <a:p>
            <a:pPr>
              <a:defRPr/>
            </a:pPr>
            <a:fld id="{A397D422-6A78-4571-B321-2734A71DB2BE}"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blank" preserve="1" userDrawn="1">
  <p:cSld name="Leer">
    <p:spTree>
      <p:nvGrpSpPr>
        <p:cNvPr id="1" name=""/>
        <p:cNvGrpSpPr/>
        <p:nvPr/>
      </p:nvGrpSpPr>
      <p:grpSpPr bwMode="auto">
        <a:xfrm>
          <a:off x="0" y="0"/>
          <a:ext cx="0" cy="0"/>
          <a:chOff x="0" y="0"/>
          <a:chExt cx="0" cy="0"/>
        </a:xfrm>
      </p:grpSpPr>
      <p:sp>
        <p:nvSpPr>
          <p:cNvPr id="2" name="Rectangle 6"/>
          <p:cNvSpPr>
            <a:spLocks noGrp="1" noChangeArrowheads="1"/>
          </p:cNvSpPr>
          <p:nvPr>
            <p:ph type="sldNum" sz="quarter" idx="10"/>
          </p:nvPr>
        </p:nvSpPr>
        <p:spPr bwMode="auto">
          <a:ln/>
        </p:spPr>
        <p:txBody>
          <a:bodyPr/>
          <a:lstStyle>
            <a:lvl1pPr>
              <a:defRPr/>
            </a:lvl1pPr>
          </a:lstStyle>
          <a:p>
            <a:pPr>
              <a:defRPr/>
            </a:pPr>
            <a:fld id="{6863A078-994E-48D4-B506-037B7BF389B4}"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457200" y="273050"/>
            <a:ext cx="3008313" cy="1162050"/>
          </a:xfrm>
        </p:spPr>
        <p:txBody>
          <a:bodyPr anchor="b"/>
          <a:lstStyle>
            <a:lvl1pPr algn="l">
              <a:defRPr sz="2000" b="1"/>
            </a:lvl1pPr>
          </a:lstStyle>
          <a:p>
            <a:pPr>
              <a:defRPr/>
            </a:pPr>
            <a:r>
              <a:rPr lang="de-DE"/>
              <a:t>Titelmasterformat durch Klicken bearbeiten</a:t>
            </a:r>
            <a:endParaRPr/>
          </a:p>
        </p:txBody>
      </p:sp>
      <p:sp>
        <p:nvSpPr>
          <p:cNvPr id="3" name="Inhaltsplatzhalter 2"/>
          <p:cNvSpPr>
            <a:spLocks noGrp="1"/>
          </p:cNvSpPr>
          <p:nvPr>
            <p:ph idx="1"/>
          </p:nvPr>
        </p:nvSpPr>
        <p:spPr bwMode="auto">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Textmasterformate durch Klicken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p:cNvSpPr>
            <a:spLocks noGrp="1"/>
          </p:cNvSpPr>
          <p:nvPr>
            <p:ph type="body" sz="half" idx="2"/>
          </p:nvPr>
        </p:nvSpPr>
        <p:spPr bwMode="auto">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de-DE"/>
              <a:t>Textmasterformate durch Klicken bearbeiten</a:t>
            </a:r>
            <a:endParaRPr/>
          </a:p>
        </p:txBody>
      </p:sp>
      <p:sp>
        <p:nvSpPr>
          <p:cNvPr id="5" name="Rectangle 6"/>
          <p:cNvSpPr>
            <a:spLocks noGrp="1" noChangeArrowheads="1"/>
          </p:cNvSpPr>
          <p:nvPr>
            <p:ph type="sldNum" sz="quarter" idx="10"/>
          </p:nvPr>
        </p:nvSpPr>
        <p:spPr bwMode="auto">
          <a:ln/>
        </p:spPr>
        <p:txBody>
          <a:bodyPr/>
          <a:lstStyle>
            <a:lvl1pPr>
              <a:defRPr/>
            </a:lvl1pPr>
          </a:lstStyle>
          <a:p>
            <a:pPr>
              <a:defRPr/>
            </a:pPr>
            <a:fld id="{C971E6A1-9BFA-48BC-BCED-B66CA1206286}"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userDrawn="1">
  <p:cSld name="Bild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1792288" y="4800600"/>
            <a:ext cx="5486400" cy="566738"/>
          </a:xfrm>
        </p:spPr>
        <p:txBody>
          <a:bodyPr anchor="b"/>
          <a:lstStyle>
            <a:lvl1pPr algn="l">
              <a:defRPr sz="2000" b="1"/>
            </a:lvl1pPr>
          </a:lstStyle>
          <a:p>
            <a:pPr>
              <a:defRPr/>
            </a:pPr>
            <a:r>
              <a:rPr lang="de-DE"/>
              <a:t>Titelmasterformat durch Klicken bearbeiten</a:t>
            </a:r>
            <a:endParaRPr/>
          </a:p>
        </p:txBody>
      </p:sp>
      <p:sp>
        <p:nvSpPr>
          <p:cNvPr id="3" name="Bildplatzhalter 2"/>
          <p:cNvSpPr>
            <a:spLocks noGrp="1"/>
          </p:cNvSpPr>
          <p:nvPr>
            <p:ph type="pic" idx="1"/>
          </p:nvPr>
        </p:nvSpPr>
        <p:spPr bwMode="auto">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defRPr/>
            </a:pPr>
            <a:endParaRPr lang="de-DE"/>
          </a:p>
        </p:txBody>
      </p:sp>
      <p:sp>
        <p:nvSpPr>
          <p:cNvPr id="4" name="Textplatzhalter 3"/>
          <p:cNvSpPr>
            <a:spLocks noGrp="1"/>
          </p:cNvSpPr>
          <p:nvPr>
            <p:ph type="body" sz="half" idx="2"/>
          </p:nvPr>
        </p:nvSpPr>
        <p:spPr bwMode="auto">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de-DE"/>
              <a:t>Textmasterformate durch Klicken bearbeiten</a:t>
            </a:r>
            <a:endParaRPr/>
          </a:p>
        </p:txBody>
      </p:sp>
      <p:sp>
        <p:nvSpPr>
          <p:cNvPr id="5" name="Rectangle 6"/>
          <p:cNvSpPr>
            <a:spLocks noGrp="1" noChangeArrowheads="1"/>
          </p:cNvSpPr>
          <p:nvPr>
            <p:ph type="sldNum" sz="quarter" idx="10"/>
          </p:nvPr>
        </p:nvSpPr>
        <p:spPr bwMode="auto">
          <a:ln/>
        </p:spPr>
        <p:txBody>
          <a:bodyPr/>
          <a:lstStyle>
            <a:lvl1pPr>
              <a:defRPr/>
            </a:lvl1pPr>
          </a:lstStyle>
          <a:p>
            <a:pPr>
              <a:defRPr/>
            </a:pPr>
            <a:fld id="{F382BE13-2A71-4590-A664-AAE7AD1FA48B}" type="slidenum">
              <a:rPr lang="de-DE"/>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1026" name="Rectangle 2"/>
          <p:cNvSpPr>
            <a:spLocks noGrp="1" noChangeArrowheads="1"/>
          </p:cNvSpPr>
          <p:nvPr>
            <p:ph type="title"/>
          </p:nvPr>
        </p:nvSpPr>
        <p:spPr bwMode="auto">
          <a:xfrm>
            <a:off x="685800" y="381000"/>
            <a:ext cx="5943600" cy="762000"/>
          </a:xfrm>
          <a:prstGeom prst="rect">
            <a:avLst/>
          </a:prstGeom>
          <a:noFill/>
          <a:ln>
            <a:noFill/>
          </a:ln>
        </p:spPr>
        <p:txBody>
          <a:bodyPr vert="horz" wrap="square" lIns="91440" tIns="45720" rIns="91440" bIns="45720" numCol="1" anchor="ctr" anchorCtr="0" compatLnSpc="1">
            <a:prstTxWarp prst="textNoShape">
              <a:avLst/>
            </a:prstTxWarp>
          </a:bodyPr>
          <a:lstStyle/>
          <a:p>
            <a:pPr lvl="0">
              <a:defRPr/>
            </a:pPr>
            <a:r>
              <a:rPr lang="de-DE"/>
              <a:t>Klicken Sie, um das Titelformat zu bearbeiten</a:t>
            </a:r>
            <a:endParaRPr/>
          </a:p>
        </p:txBody>
      </p:sp>
      <p:sp>
        <p:nvSpPr>
          <p:cNvPr id="1027" name="Rectangle 3"/>
          <p:cNvSpPr>
            <a:spLocks noGrp="1" noChangeArrowheads="1"/>
          </p:cNvSpPr>
          <p:nvPr>
            <p:ph type="body" idx="1"/>
          </p:nvPr>
        </p:nvSpPr>
        <p:spPr bwMode="auto">
          <a:xfrm>
            <a:off x="685800" y="1371600"/>
            <a:ext cx="7772400" cy="4572000"/>
          </a:xfrm>
          <a:prstGeom prst="rect">
            <a:avLst/>
          </a:prstGeom>
          <a:noFill/>
          <a:ln>
            <a:noFill/>
          </a:ln>
        </p:spPr>
        <p:txBody>
          <a:bodyPr vert="horz" wrap="square" lIns="91440" tIns="45720" rIns="91440" bIns="45720" numCol="1" anchor="t" anchorCtr="0" compatLnSpc="1">
            <a:prstTxWarp prst="textNoShape">
              <a:avLst/>
            </a:prstTxWarp>
          </a:bodyPr>
          <a:lstStyle/>
          <a:p>
            <a:pPr lvl="0">
              <a:defRPr/>
            </a:pPr>
            <a:r>
              <a:rPr lang="de-DE"/>
              <a:t>Klicken Sie, um die Formate des Vorlagentextes zu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3D872A1-B1AA-4C8E-87BF-160C6BCFD947}" type="slidenum">
              <a:rPr lang="de-DE"/>
              <a:t>‹Nr.›</a:t>
            </a:fld>
            <a:endParaRPr lang="de-DE"/>
          </a:p>
        </p:txBody>
      </p:sp>
      <p:pic>
        <p:nvPicPr>
          <p:cNvPr id="1029" name="Picture 7" descr="logo1"/>
          <p:cNvPicPr>
            <a:picLocks noChangeAspect="1" noChangeArrowheads="1"/>
          </p:cNvPicPr>
          <p:nvPr userDrawn="1"/>
        </p:nvPicPr>
        <p:blipFill>
          <a:blip r:embed="rId13"/>
          <a:stretch/>
        </p:blipFill>
        <p:spPr bwMode="auto">
          <a:xfrm>
            <a:off x="6781800" y="457200"/>
            <a:ext cx="1858963" cy="639763"/>
          </a:xfrm>
          <a:prstGeom prst="rect">
            <a:avLst/>
          </a:prstGeom>
          <a:noFill/>
          <a:ln>
            <a:noFill/>
          </a:ln>
        </p:spPr>
      </p:pic>
      <p:sp>
        <p:nvSpPr>
          <p:cNvPr id="2" name="Line 9"/>
          <p:cNvSpPr>
            <a:spLocks noChangeShapeType="1"/>
          </p:cNvSpPr>
          <p:nvPr userDrawn="1"/>
        </p:nvSpPr>
        <p:spPr bwMode="auto">
          <a:xfrm>
            <a:off x="304800" y="1295400"/>
            <a:ext cx="8382000" cy="0"/>
          </a:xfrm>
          <a:prstGeom prst="line">
            <a:avLst/>
          </a:prstGeom>
          <a:noFill/>
          <a:ln w="25400">
            <a:solidFill>
              <a:schemeClr val="bg2"/>
            </a:solidFill>
            <a:round/>
            <a:headEnd/>
            <a:tailEnd/>
          </a:ln>
        </p:spPr>
        <p:txBody>
          <a:bodyPr/>
          <a:lstStyle/>
          <a:p>
            <a:pPr>
              <a:defRPr/>
            </a:pPr>
            <a:endParaRPr lang="de-DE"/>
          </a:p>
        </p:txBody>
      </p:sp>
      <p:sp>
        <p:nvSpPr>
          <p:cNvPr id="1031" name="Line 10"/>
          <p:cNvSpPr>
            <a:spLocks noChangeShapeType="1"/>
          </p:cNvSpPr>
          <p:nvPr userDrawn="1"/>
        </p:nvSpPr>
        <p:spPr bwMode="auto">
          <a:xfrm>
            <a:off x="685800" y="838200"/>
            <a:ext cx="0" cy="5791200"/>
          </a:xfrm>
          <a:prstGeom prst="line">
            <a:avLst/>
          </a:prstGeom>
          <a:noFill/>
          <a:ln w="25400">
            <a:solidFill>
              <a:schemeClr val="bg2"/>
            </a:solidFill>
            <a:round/>
            <a:headEnd/>
            <a:tailEnd/>
          </a:ln>
        </p:spPr>
        <p:txBody>
          <a:bodyPr/>
          <a:lstStyle/>
          <a:p>
            <a:pPr>
              <a:defRPr/>
            </a:pPr>
            <a:endParaRPr lang="de-DE"/>
          </a:p>
        </p:txBody>
      </p:sp>
      <p:sp>
        <p:nvSpPr>
          <p:cNvPr id="1035" name="Text Box 11"/>
          <p:cNvSpPr txBox="1">
            <a:spLocks noChangeArrowheads="1"/>
          </p:cNvSpPr>
          <p:nvPr userDrawn="1"/>
        </p:nvSpPr>
        <p:spPr bwMode="auto">
          <a:xfrm>
            <a:off x="685800" y="6248400"/>
            <a:ext cx="4606925" cy="457200"/>
          </a:xfrm>
          <a:prstGeom prst="rect">
            <a:avLst/>
          </a:prstGeom>
          <a:noFill/>
          <a:ln w="9525">
            <a:noFill/>
            <a:miter lim="800000"/>
            <a:headEnd/>
            <a:tailEnd/>
          </a:ln>
          <a:effectLst/>
        </p:spPr>
        <p:txBody>
          <a:bodyPr>
            <a:spAutoFit/>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spcBef>
                <a:spcPts val="0"/>
              </a:spcBef>
              <a:defRPr/>
            </a:pPr>
            <a:r>
              <a:rPr lang="de-DE" sz="1200"/>
              <a:t>Prof. Dr. Daniel Göler</a:t>
            </a:r>
            <a:br>
              <a:rPr lang="de-DE" sz="1200"/>
            </a:br>
            <a:r>
              <a:rPr lang="de-DE" sz="1200"/>
              <a:t>Jean-Monnet-Lehrstuhl für Europäische Politik</a:t>
            </a:r>
            <a:r>
              <a:rPr lang="de-DE" sz="1000"/>
              <a:t> </a:t>
            </a:r>
            <a:endParaRPr/>
          </a:p>
        </p:txBody>
      </p:sp>
      <p:sp>
        <p:nvSpPr>
          <p:cNvPr id="1033" name="Line 13"/>
          <p:cNvSpPr>
            <a:spLocks noChangeShapeType="1"/>
          </p:cNvSpPr>
          <p:nvPr userDrawn="1"/>
        </p:nvSpPr>
        <p:spPr bwMode="auto">
          <a:xfrm>
            <a:off x="304800" y="6172200"/>
            <a:ext cx="8458200" cy="0"/>
          </a:xfrm>
          <a:prstGeom prst="line">
            <a:avLst/>
          </a:prstGeom>
          <a:noFill/>
          <a:ln w="25400">
            <a:solidFill>
              <a:schemeClr val="bg2"/>
            </a:solidFill>
            <a:round/>
            <a:headEnd/>
            <a:tailEnd/>
          </a:ln>
        </p:spPr>
        <p:txBody>
          <a:bodyPr/>
          <a:lstStyle/>
          <a:p>
            <a:pPr>
              <a:defRPr/>
            </a:pPr>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a:spcBef>
          <a:spcPts val="0"/>
        </a:spcBef>
        <a:spcAft>
          <a:spcPts val="0"/>
        </a:spcAft>
        <a:defRPr sz="2800" b="1">
          <a:solidFill>
            <a:schemeClr val="tx2"/>
          </a:solidFill>
          <a:latin typeface="+mj-lt"/>
          <a:ea typeface="+mj-ea"/>
          <a:cs typeface="+mj-cs"/>
        </a:defRPr>
      </a:lvl1pPr>
      <a:lvl2pPr algn="l">
        <a:spcBef>
          <a:spcPts val="0"/>
        </a:spcBef>
        <a:spcAft>
          <a:spcPts val="0"/>
        </a:spcAft>
        <a:defRPr sz="2800" b="1">
          <a:solidFill>
            <a:schemeClr val="tx2"/>
          </a:solidFill>
          <a:latin typeface="Verdana"/>
        </a:defRPr>
      </a:lvl2pPr>
      <a:lvl3pPr algn="l">
        <a:spcBef>
          <a:spcPts val="0"/>
        </a:spcBef>
        <a:spcAft>
          <a:spcPts val="0"/>
        </a:spcAft>
        <a:defRPr sz="2800" b="1">
          <a:solidFill>
            <a:schemeClr val="tx2"/>
          </a:solidFill>
          <a:latin typeface="Verdana"/>
        </a:defRPr>
      </a:lvl3pPr>
      <a:lvl4pPr algn="l">
        <a:spcBef>
          <a:spcPts val="0"/>
        </a:spcBef>
        <a:spcAft>
          <a:spcPts val="0"/>
        </a:spcAft>
        <a:defRPr sz="2800" b="1">
          <a:solidFill>
            <a:schemeClr val="tx2"/>
          </a:solidFill>
          <a:latin typeface="Verdana"/>
        </a:defRPr>
      </a:lvl4pPr>
      <a:lvl5pPr algn="l">
        <a:spcBef>
          <a:spcPts val="0"/>
        </a:spcBef>
        <a:spcAft>
          <a:spcPts val="0"/>
        </a:spcAft>
        <a:defRPr sz="2800" b="1">
          <a:solidFill>
            <a:schemeClr val="tx2"/>
          </a:solidFill>
          <a:latin typeface="Verdana"/>
        </a:defRPr>
      </a:lvl5pPr>
      <a:lvl6pPr marL="457200" algn="l">
        <a:spcBef>
          <a:spcPts val="0"/>
        </a:spcBef>
        <a:spcAft>
          <a:spcPts val="0"/>
        </a:spcAft>
        <a:defRPr sz="2800" b="1">
          <a:solidFill>
            <a:schemeClr val="tx2"/>
          </a:solidFill>
          <a:latin typeface="Verdana"/>
        </a:defRPr>
      </a:lvl6pPr>
      <a:lvl7pPr marL="914400" algn="l">
        <a:spcBef>
          <a:spcPts val="0"/>
        </a:spcBef>
        <a:spcAft>
          <a:spcPts val="0"/>
        </a:spcAft>
        <a:defRPr sz="2800" b="1">
          <a:solidFill>
            <a:schemeClr val="tx2"/>
          </a:solidFill>
          <a:latin typeface="Verdana"/>
        </a:defRPr>
      </a:lvl7pPr>
      <a:lvl8pPr marL="1371600" algn="l">
        <a:spcBef>
          <a:spcPts val="0"/>
        </a:spcBef>
        <a:spcAft>
          <a:spcPts val="0"/>
        </a:spcAft>
        <a:defRPr sz="2800" b="1">
          <a:solidFill>
            <a:schemeClr val="tx2"/>
          </a:solidFill>
          <a:latin typeface="Verdana"/>
        </a:defRPr>
      </a:lvl8pPr>
      <a:lvl9pPr marL="1828800" algn="l">
        <a:spcBef>
          <a:spcPts val="0"/>
        </a:spcBef>
        <a:spcAft>
          <a:spcPts val="0"/>
        </a:spcAft>
        <a:defRPr sz="2800" b="1">
          <a:solidFill>
            <a:schemeClr val="tx2"/>
          </a:solidFill>
          <a:latin typeface="Verdana"/>
        </a:defRPr>
      </a:lvl9pPr>
    </p:titleStyle>
    <p:bodyStyle>
      <a:lvl1pPr marL="342900" indent="-342900" algn="l">
        <a:spcBef>
          <a:spcPts val="0"/>
        </a:spcBef>
        <a:spcAft>
          <a:spcPts val="0"/>
        </a:spcAft>
        <a:buClr>
          <a:srgbClr val="FF6600"/>
        </a:buClr>
        <a:buChar char="•"/>
        <a:defRPr sz="2800">
          <a:solidFill>
            <a:schemeClr val="tx1"/>
          </a:solidFill>
          <a:latin typeface="+mn-lt"/>
          <a:ea typeface="+mn-ea"/>
          <a:cs typeface="+mn-cs"/>
        </a:defRPr>
      </a:lvl1pPr>
      <a:lvl2pPr marL="742950" indent="-285750" algn="l">
        <a:spcBef>
          <a:spcPts val="0"/>
        </a:spcBef>
        <a:spcAft>
          <a:spcPts val="0"/>
        </a:spcAft>
        <a:buClr>
          <a:srgbClr val="FF6600"/>
        </a:buClr>
        <a:buChar char="–"/>
        <a:defRPr sz="2400">
          <a:solidFill>
            <a:schemeClr val="tx1"/>
          </a:solidFill>
          <a:latin typeface="+mn-lt"/>
        </a:defRPr>
      </a:lvl2pPr>
      <a:lvl3pPr marL="1143000" indent="-228600" algn="l">
        <a:spcBef>
          <a:spcPts val="0"/>
        </a:spcBef>
        <a:spcAft>
          <a:spcPts val="0"/>
        </a:spcAft>
        <a:buClr>
          <a:srgbClr val="FF6600"/>
        </a:buClr>
        <a:buChar char="•"/>
        <a:defRPr sz="2000">
          <a:solidFill>
            <a:schemeClr val="tx1"/>
          </a:solidFill>
          <a:latin typeface="+mn-lt"/>
        </a:defRPr>
      </a:lvl3pPr>
      <a:lvl4pPr marL="1600200" indent="-228600" algn="l">
        <a:spcBef>
          <a:spcPts val="0"/>
        </a:spcBef>
        <a:spcAft>
          <a:spcPts val="0"/>
        </a:spcAft>
        <a:buClr>
          <a:srgbClr val="FF6600"/>
        </a:buClr>
        <a:buChar char="–"/>
        <a:defRPr>
          <a:solidFill>
            <a:schemeClr val="tx1"/>
          </a:solidFill>
          <a:latin typeface="+mn-lt"/>
        </a:defRPr>
      </a:lvl4pPr>
      <a:lvl5pPr marL="2057400" indent="-228600" algn="l">
        <a:spcBef>
          <a:spcPts val="0"/>
        </a:spcBef>
        <a:spcAft>
          <a:spcPts val="0"/>
        </a:spcAft>
        <a:buClr>
          <a:srgbClr val="FF6600"/>
        </a:buClr>
        <a:buChar char="»"/>
        <a:defRPr sz="1600">
          <a:solidFill>
            <a:schemeClr val="tx1"/>
          </a:solidFill>
          <a:latin typeface="+mn-lt"/>
        </a:defRPr>
      </a:lvl5pPr>
      <a:lvl6pPr marL="2514600" indent="-228600" algn="l">
        <a:spcBef>
          <a:spcPts val="0"/>
        </a:spcBef>
        <a:spcAft>
          <a:spcPts val="0"/>
        </a:spcAft>
        <a:buClr>
          <a:srgbClr val="FF6600"/>
        </a:buClr>
        <a:buChar char="»"/>
        <a:defRPr sz="1600">
          <a:solidFill>
            <a:schemeClr val="tx1"/>
          </a:solidFill>
          <a:latin typeface="+mn-lt"/>
        </a:defRPr>
      </a:lvl6pPr>
      <a:lvl7pPr marL="2971800" indent="-228600" algn="l">
        <a:spcBef>
          <a:spcPts val="0"/>
        </a:spcBef>
        <a:spcAft>
          <a:spcPts val="0"/>
        </a:spcAft>
        <a:buClr>
          <a:srgbClr val="FF6600"/>
        </a:buClr>
        <a:buChar char="»"/>
        <a:defRPr sz="1600">
          <a:solidFill>
            <a:schemeClr val="tx1"/>
          </a:solidFill>
          <a:latin typeface="+mn-lt"/>
        </a:defRPr>
      </a:lvl7pPr>
      <a:lvl8pPr marL="3429000" indent="-228600" algn="l">
        <a:spcBef>
          <a:spcPts val="0"/>
        </a:spcBef>
        <a:spcAft>
          <a:spcPts val="0"/>
        </a:spcAft>
        <a:buClr>
          <a:srgbClr val="FF6600"/>
        </a:buClr>
        <a:buChar char="»"/>
        <a:defRPr sz="1600">
          <a:solidFill>
            <a:schemeClr val="tx1"/>
          </a:solidFill>
          <a:latin typeface="+mn-lt"/>
        </a:defRPr>
      </a:lvl8pPr>
      <a:lvl9pPr marL="3886200" indent="-228600" algn="l">
        <a:spcBef>
          <a:spcPts val="0"/>
        </a:spcBef>
        <a:spcAft>
          <a:spcPts val="0"/>
        </a:spcAft>
        <a:buClr>
          <a:srgbClr val="FF6600"/>
        </a:buClr>
        <a:buChar char="»"/>
        <a:defRPr sz="1600">
          <a:solidFill>
            <a:schemeClr val="tx1"/>
          </a:solidFill>
          <a:latin typeface="+mn-lt"/>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122" name="Rectangle 4"/>
          <p:cNvSpPr>
            <a:spLocks noGrp="1" noChangeArrowheads="1"/>
          </p:cNvSpPr>
          <p:nvPr>
            <p:ph type="ctrTitle" idx="4294967295"/>
          </p:nvPr>
        </p:nvSpPr>
        <p:spPr bwMode="auto">
          <a:xfrm>
            <a:off x="827088" y="2133600"/>
            <a:ext cx="8064500" cy="1470025"/>
          </a:xfrm>
          <a:prstGeom prst="rect">
            <a:avLst/>
          </a:prstGeom>
          <a:solidFill>
            <a:srgbClr val="FF6600"/>
          </a:solidFill>
        </p:spPr>
        <p:txBody>
          <a:bodyPr/>
          <a:lstStyle/>
          <a:p>
            <a:pPr marL="533400" indent="-533400" algn="ctr">
              <a:defRPr/>
            </a:pPr>
            <a:r>
              <a:rPr lang="de-DE"/>
              <a:t>IV. Von der EU der „6“ zur „EU-28/27“</a:t>
            </a:r>
          </a:p>
        </p:txBody>
      </p:sp>
      <p:sp>
        <p:nvSpPr>
          <p:cNvPr id="5123" name="Rectangle 5"/>
          <p:cNvSpPr>
            <a:spLocks noGrp="1" noChangeArrowheads="1"/>
          </p:cNvSpPr>
          <p:nvPr>
            <p:ph type="subTitle" idx="4294967295"/>
          </p:nvPr>
        </p:nvSpPr>
        <p:spPr bwMode="auto">
          <a:xfrm>
            <a:off x="899592" y="4077072"/>
            <a:ext cx="7991995" cy="1656184"/>
          </a:xfrm>
          <a:prstGeom prst="rect">
            <a:avLst/>
          </a:prstGeom>
          <a:solidFill>
            <a:srgbClr val="FF9933">
              <a:alpha val="20000"/>
            </a:srgbClr>
          </a:solidFill>
        </p:spPr>
        <p:txBody>
          <a:bodyPr/>
          <a:lstStyle/>
          <a:p>
            <a:pPr marL="0" indent="0" algn="ctr">
              <a:lnSpc>
                <a:spcPct val="80000"/>
              </a:lnSpc>
              <a:buNone/>
              <a:defRPr/>
            </a:pPr>
            <a:r>
              <a:rPr lang="de-DE" b="1" u="sng"/>
              <a:t>12a. Nachbesprechung asynchrone Einheiten </a:t>
            </a:r>
            <a:endParaRPr/>
          </a:p>
          <a:p>
            <a:pPr marL="0" indent="0" algn="ctr">
              <a:lnSpc>
                <a:spcPct val="80000"/>
              </a:lnSpc>
              <a:buNone/>
              <a:defRPr/>
            </a:pPr>
            <a:br>
              <a:rPr lang="de-DE" b="1" u="sng"/>
            </a:br>
            <a:endParaRPr lang="de-DE" sz="2000" b="1"/>
          </a:p>
        </p:txBody>
      </p:sp>
      <p:pic>
        <p:nvPicPr>
          <p:cNvPr id="1304599520" name="Grafik 1304599519"/>
          <p:cNvPicPr>
            <a:picLocks noChangeAspect="1"/>
          </p:cNvPicPr>
          <p:nvPr/>
        </p:nvPicPr>
        <p:blipFill>
          <a:blip r:embed="rId2"/>
          <a:stretch/>
        </p:blipFill>
        <p:spPr bwMode="auto">
          <a:xfrm>
            <a:off x="899591" y="399255"/>
            <a:ext cx="2774640" cy="42179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313477"/>
            <a:ext cx="6190456" cy="762000"/>
          </a:xfrm>
        </p:spPr>
        <p:txBody>
          <a:bodyPr/>
          <a:lstStyle/>
          <a:p>
            <a:pPr>
              <a:defRPr/>
            </a:pPr>
            <a:r>
              <a:rPr lang="de-DE" sz="2600"/>
              <a:t>Die Europäische Nachbarschaftspolitik (ENP)</a:t>
            </a:r>
            <a:endParaRPr/>
          </a:p>
        </p:txBody>
      </p:sp>
      <p:sp>
        <p:nvSpPr>
          <p:cNvPr id="38915" name="Inhaltsplatzhalter 2"/>
          <p:cNvSpPr>
            <a:spLocks noGrp="1"/>
          </p:cNvSpPr>
          <p:nvPr>
            <p:ph idx="1"/>
          </p:nvPr>
        </p:nvSpPr>
        <p:spPr bwMode="auto">
          <a:xfrm>
            <a:off x="685800" y="1340769"/>
            <a:ext cx="8458200" cy="5045360"/>
          </a:xfrm>
        </p:spPr>
        <p:txBody>
          <a:bodyPr/>
          <a:lstStyle/>
          <a:p>
            <a:pPr marL="0" indent="0">
              <a:buNone/>
              <a:defRPr/>
            </a:pPr>
            <a:r>
              <a:rPr lang="de-DE" sz="2200" u="sng"/>
              <a:t>Hintergrund:</a:t>
            </a:r>
            <a:br>
              <a:rPr lang="de-DE" sz="2200" u="sng"/>
            </a:br>
            <a:endParaRPr lang="de-DE" sz="2200" u="sng"/>
          </a:p>
          <a:p>
            <a:pPr>
              <a:defRPr/>
            </a:pPr>
            <a:r>
              <a:rPr lang="de-DE" sz="2200"/>
              <a:t>Big-Bang-Erweiterung 2004 zeigt zugleich die Grenzen der Erweiterungspolitik</a:t>
            </a:r>
            <a:br>
              <a:rPr lang="de-DE" sz="2200"/>
            </a:br>
            <a:br>
              <a:rPr lang="de-DE" sz="2200"/>
            </a:br>
            <a:r>
              <a:rPr lang="de-DE" sz="2200"/>
              <a:t> Wie kann die EU die „Erfolgsstory“ der Erweiterungspolitik (d.h. den Export von Stabilität, Prosperität und Rechtsstaatlichkeit) ohne die „Golden-Membership-Carrot“ fortsetzen</a:t>
            </a:r>
            <a:br>
              <a:rPr lang="de-DE" sz="2200"/>
            </a:br>
            <a:br>
              <a:rPr lang="de-DE" sz="2200"/>
            </a:br>
            <a:r>
              <a:rPr lang="de-DE" sz="2200"/>
              <a:t> Suche nach Ersatzprogrammen</a:t>
            </a:r>
            <a:endParaRPr/>
          </a:p>
          <a:p>
            <a:pPr>
              <a:defRPr/>
            </a:pPr>
            <a:endParaRPr lang="de-DE" sz="2300"/>
          </a:p>
          <a:p>
            <a:pPr marL="0" indent="0">
              <a:buNone/>
              <a:defRPr/>
            </a:pPr>
            <a:endParaRPr lang="de-DE" sz="2300"/>
          </a:p>
          <a:p>
            <a:pPr>
              <a:defRPr/>
            </a:pPr>
            <a:endParaRPr lang="de-DE" sz="2300"/>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10</a:t>
            </a:fld>
            <a:endParaRPr lang="de-DE" sz="1400"/>
          </a:p>
        </p:txBody>
      </p:sp>
      <p:pic>
        <p:nvPicPr>
          <p:cNvPr id="1795046717" name="Grafik 1795046716"/>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313477"/>
            <a:ext cx="6190456" cy="762000"/>
          </a:xfrm>
        </p:spPr>
        <p:txBody>
          <a:bodyPr/>
          <a:lstStyle/>
          <a:p>
            <a:pPr>
              <a:defRPr/>
            </a:pPr>
            <a:r>
              <a:rPr lang="de-DE" sz="2600"/>
              <a:t>Die Europäische Nachbarschaftspolitik</a:t>
            </a:r>
            <a:endParaRPr/>
          </a:p>
        </p:txBody>
      </p:sp>
      <p:sp>
        <p:nvSpPr>
          <p:cNvPr id="38915" name="Inhaltsplatzhalter 2"/>
          <p:cNvSpPr>
            <a:spLocks noGrp="1"/>
          </p:cNvSpPr>
          <p:nvPr>
            <p:ph idx="1"/>
          </p:nvPr>
        </p:nvSpPr>
        <p:spPr bwMode="auto">
          <a:xfrm>
            <a:off x="685800" y="1484784"/>
            <a:ext cx="8458200" cy="5045360"/>
          </a:xfrm>
        </p:spPr>
        <p:txBody>
          <a:bodyPr/>
          <a:lstStyle/>
          <a:p>
            <a:pPr>
              <a:defRPr/>
            </a:pPr>
            <a:r>
              <a:rPr lang="de-DE" sz="2200"/>
              <a:t>Initiierung der Europäischen Nachbarschaftspolitik im Jahr 2004 (Mitteilung der Kommission: Europäische Nachbarschaftspolitik – Strategiepapier, Brüssel, den 12.5.2004 KOM(2004) 373 endgültig</a:t>
            </a:r>
            <a:endParaRPr/>
          </a:p>
          <a:p>
            <a:pPr>
              <a:defRPr/>
            </a:pPr>
            <a:r>
              <a:rPr lang="de-DE" sz="2200"/>
              <a:t>Seit dem Lissaboner Vertrag mit primärrechtlicher Verankerung Art. 8 EUV</a:t>
            </a:r>
            <a:endParaRPr/>
          </a:p>
          <a:p>
            <a:pPr>
              <a:defRPr/>
            </a:pPr>
            <a:r>
              <a:rPr lang="de-DE" sz="2200"/>
              <a:t>EU bietet ihren Nachbarn eine privilegierte Partner-schaft auf der Grundlage des beiderseitigen Bekenntnisses zu gemeinsamen Werten im Rahmen bilaterale Abkommen an</a:t>
            </a:r>
            <a:endParaRPr/>
          </a:p>
          <a:p>
            <a:pPr marL="0" indent="0">
              <a:buNone/>
              <a:defRPr/>
            </a:pPr>
            <a:endParaRPr lang="de-DE" sz="2300"/>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11</a:t>
            </a:fld>
            <a:endParaRPr lang="de-DE" sz="1400"/>
          </a:p>
        </p:txBody>
      </p:sp>
      <p:pic>
        <p:nvPicPr>
          <p:cNvPr id="791439480" name="Grafik 791439479"/>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313477"/>
            <a:ext cx="6190456" cy="762000"/>
          </a:xfrm>
        </p:spPr>
        <p:txBody>
          <a:bodyPr/>
          <a:lstStyle/>
          <a:p>
            <a:pPr>
              <a:defRPr/>
            </a:pPr>
            <a:r>
              <a:rPr lang="de-DE" sz="2600"/>
              <a:t>Auszüge aus:</a:t>
            </a:r>
            <a:br>
              <a:rPr lang="de-DE" sz="2600"/>
            </a:br>
            <a:r>
              <a:rPr lang="de-DE"/>
              <a:t>KOM(2004) 373 endgültig</a:t>
            </a:r>
            <a:endParaRPr lang="de-DE" sz="2600"/>
          </a:p>
        </p:txBody>
      </p:sp>
      <p:sp>
        <p:nvSpPr>
          <p:cNvPr id="38915" name="Inhaltsplatzhalter 2"/>
          <p:cNvSpPr>
            <a:spLocks noGrp="1"/>
          </p:cNvSpPr>
          <p:nvPr>
            <p:ph idx="1"/>
          </p:nvPr>
        </p:nvSpPr>
        <p:spPr bwMode="auto">
          <a:xfrm>
            <a:off x="685800" y="1477603"/>
            <a:ext cx="8458200" cy="5045360"/>
          </a:xfrm>
        </p:spPr>
        <p:txBody>
          <a:bodyPr/>
          <a:lstStyle/>
          <a:p>
            <a:pPr>
              <a:defRPr/>
            </a:pPr>
            <a:r>
              <a:rPr lang="de-DE" sz="2200"/>
              <a:t>„Die ENP stellt ein Mittel zur Stärkung der Beziehungen zwischen der EU und ihren Partnern dar, das sich von den Möglichkeiten unterscheidet, die Artikel 49 EU-Vertrag den europäischen Ländern bietet. Sie richtet sich an Partnerländer in der Nachbarschaft der Union, die am laufenden Beitritts- oder Heranführungsprozess nicht beteiligt sind.“ </a:t>
            </a:r>
            <a:br>
              <a:rPr lang="de-DE" sz="2200"/>
            </a:br>
            <a:endParaRPr lang="de-DE" sz="1500"/>
          </a:p>
          <a:p>
            <a:pPr>
              <a:defRPr/>
            </a:pPr>
            <a:r>
              <a:rPr lang="de-DE" sz="2200"/>
              <a:t>„Ziel der ENP ist es, mit den Nachbarländern die Vorteile der Erweiterung zu teilen, indem Stabilität, Sicherheit und Wohlstand für alle gestärkt werden. Indem Länder in eine zunehmend engere Partnerschaft mit der EU eingebunden werden, kann sie einen „Ring von Freunden“ schaffen“</a:t>
            </a:r>
            <a:endParaRPr/>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12</a:t>
            </a:fld>
            <a:endParaRPr lang="de-DE" sz="1400"/>
          </a:p>
        </p:txBody>
      </p:sp>
      <p:pic>
        <p:nvPicPr>
          <p:cNvPr id="850912126" name="Grafik 850912125"/>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313477"/>
            <a:ext cx="6190456" cy="762000"/>
          </a:xfrm>
        </p:spPr>
        <p:txBody>
          <a:bodyPr/>
          <a:lstStyle/>
          <a:p>
            <a:pPr>
              <a:defRPr/>
            </a:pPr>
            <a:r>
              <a:rPr lang="de-DE" sz="2600"/>
              <a:t>Die Europäische Nachbarschaftspolitik</a:t>
            </a:r>
            <a:endParaRPr/>
          </a:p>
        </p:txBody>
      </p:sp>
      <p:sp>
        <p:nvSpPr>
          <p:cNvPr id="38915" name="Inhaltsplatzhalter 2"/>
          <p:cNvSpPr>
            <a:spLocks noGrp="1"/>
          </p:cNvSpPr>
          <p:nvPr>
            <p:ph idx="1"/>
          </p:nvPr>
        </p:nvSpPr>
        <p:spPr bwMode="auto">
          <a:xfrm>
            <a:off x="685800" y="1416923"/>
            <a:ext cx="8638728" cy="5127600"/>
          </a:xfrm>
        </p:spPr>
        <p:txBody>
          <a:bodyPr/>
          <a:lstStyle/>
          <a:p>
            <a:pPr>
              <a:defRPr/>
            </a:pPr>
            <a:r>
              <a:rPr lang="de-DE" sz="2200"/>
              <a:t>ENP umfasst:</a:t>
            </a:r>
            <a:endParaRPr/>
          </a:p>
          <a:p>
            <a:pPr lvl="1">
              <a:defRPr/>
            </a:pPr>
            <a:r>
              <a:rPr lang="de-DE" sz="2200"/>
              <a:t>politische Koordinierung</a:t>
            </a:r>
            <a:endParaRPr/>
          </a:p>
          <a:p>
            <a:pPr lvl="1">
              <a:defRPr/>
            </a:pPr>
            <a:r>
              <a:rPr lang="de-DE" sz="2200"/>
              <a:t>vertiefte wirtschaftliche Integration</a:t>
            </a:r>
            <a:endParaRPr/>
          </a:p>
          <a:p>
            <a:pPr lvl="1">
              <a:defRPr/>
            </a:pPr>
            <a:r>
              <a:rPr lang="de-DE" sz="2200"/>
              <a:t>höhere Mobilität</a:t>
            </a:r>
            <a:endParaRPr/>
          </a:p>
          <a:p>
            <a:pPr lvl="1">
              <a:defRPr/>
            </a:pPr>
            <a:r>
              <a:rPr lang="de-DE" sz="2200"/>
              <a:t>direkte persönliche Kontakte</a:t>
            </a:r>
            <a:endParaRPr/>
          </a:p>
          <a:p>
            <a:pPr>
              <a:defRPr/>
            </a:pPr>
            <a:r>
              <a:rPr lang="de-DE" sz="2200"/>
              <a:t>Umfang der Beziehungen hängt davon ab, inwieweit Partnerstaaten sich einbringen</a:t>
            </a:r>
            <a:endParaRPr/>
          </a:p>
          <a:p>
            <a:pPr>
              <a:defRPr/>
            </a:pPr>
            <a:r>
              <a:rPr lang="de-DE" sz="2200"/>
              <a:t>Anfangs einheitlicher Rahmen für die östlichen und südlichen Nachbarstaaten, später Differenzierung durch Initiierung von Östlicher Partnerschaft (2009) und Mittelmeerunion (2008); Letztere Umfasst auch „Nicht-ENP-Staaten“ </a:t>
            </a:r>
            <a:endParaRPr/>
          </a:p>
          <a:p>
            <a:pPr>
              <a:defRPr/>
            </a:pPr>
            <a:endParaRPr lang="de-DE" sz="2300"/>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13</a:t>
            </a:fld>
            <a:endParaRPr lang="de-DE" sz="1400"/>
          </a:p>
        </p:txBody>
      </p:sp>
      <p:pic>
        <p:nvPicPr>
          <p:cNvPr id="366185468" name="Grafik 366185467"/>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313477"/>
            <a:ext cx="6190456" cy="762000"/>
          </a:xfrm>
        </p:spPr>
        <p:txBody>
          <a:bodyPr/>
          <a:lstStyle/>
          <a:p>
            <a:pPr>
              <a:defRPr/>
            </a:pPr>
            <a:r>
              <a:rPr lang="de-DE" sz="2600"/>
              <a:t>Die Europäische Nachbarschaftspolitik</a:t>
            </a:r>
            <a:endParaRPr/>
          </a:p>
        </p:txBody>
      </p:sp>
      <p:pic>
        <p:nvPicPr>
          <p:cNvPr id="2" name="Inhaltsplatzhalter 1"/>
          <p:cNvPicPr>
            <a:picLocks noGrp="1" noChangeAspect="1"/>
          </p:cNvPicPr>
          <p:nvPr>
            <p:ph idx="1"/>
          </p:nvPr>
        </p:nvPicPr>
        <p:blipFill>
          <a:blip r:embed="rId2"/>
          <a:stretch/>
        </p:blipFill>
        <p:spPr bwMode="auto">
          <a:xfrm>
            <a:off x="762040" y="1412776"/>
            <a:ext cx="4962087" cy="4017822"/>
          </a:xfrm>
          <a:prstGeom prst="rect">
            <a:avLst/>
          </a:prstGeom>
        </p:spPr>
      </p:pic>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14</a:t>
            </a:fld>
            <a:endParaRPr lang="de-DE" sz="1400"/>
          </a:p>
        </p:txBody>
      </p:sp>
      <p:sp>
        <p:nvSpPr>
          <p:cNvPr id="5" name="Rechteck 4"/>
          <p:cNvSpPr/>
          <p:nvPr/>
        </p:nvSpPr>
        <p:spPr bwMode="auto">
          <a:xfrm>
            <a:off x="762040" y="5761051"/>
            <a:ext cx="8562488" cy="307777"/>
          </a:xfrm>
          <a:prstGeom prst="rect">
            <a:avLst/>
          </a:prstGeom>
        </p:spPr>
        <p:txBody>
          <a:bodyPr wrap="square">
            <a:spAutoFit/>
          </a:bodyPr>
          <a:lstStyle/>
          <a:p>
            <a:pPr>
              <a:defRPr/>
            </a:pPr>
            <a:r>
              <a:rPr lang="de-DE" sz="1400"/>
              <a:t>Quelle https://de.wikipedia.org/wiki/Europäische_Nachbarschaftspolitik</a:t>
            </a:r>
          </a:p>
        </p:txBody>
      </p:sp>
      <p:sp>
        <p:nvSpPr>
          <p:cNvPr id="6" name="Textfeld 5"/>
          <p:cNvSpPr txBox="1"/>
          <p:nvPr/>
        </p:nvSpPr>
        <p:spPr bwMode="auto">
          <a:xfrm>
            <a:off x="5724128" y="1686993"/>
            <a:ext cx="3419872" cy="2246769"/>
          </a:xfrm>
          <a:prstGeom prst="rect">
            <a:avLst/>
          </a:prstGeom>
          <a:noFill/>
        </p:spPr>
        <p:txBody>
          <a:bodyPr wrap="square" rtlCol="0">
            <a:spAutoFit/>
          </a:bodyPr>
          <a:lstStyle/>
          <a:p>
            <a:pPr>
              <a:defRPr/>
            </a:pPr>
            <a:r>
              <a:rPr lang="de-DE" sz="2000"/>
              <a:t>dunkelblau – EU-Staaten</a:t>
            </a:r>
            <a:br>
              <a:rPr lang="de-DE" sz="2000"/>
            </a:br>
            <a:r>
              <a:rPr lang="de-DE" sz="2000"/>
              <a:t>hellblau – Beitrittskand.</a:t>
            </a:r>
            <a:br>
              <a:rPr lang="de-DE" sz="2000"/>
            </a:br>
            <a:r>
              <a:rPr lang="de-DE" sz="2000"/>
              <a:t>grün – ENP-Länder</a:t>
            </a:r>
            <a:endParaRPr/>
          </a:p>
          <a:p>
            <a:pPr>
              <a:defRPr/>
            </a:pPr>
            <a:br>
              <a:rPr lang="de-DE" sz="2000"/>
            </a:br>
            <a:r>
              <a:rPr lang="de-DE" sz="2000"/>
              <a:t> Die ENP richtet sich dezidiert nur an Länder ohne Beitrittsperspektive </a:t>
            </a:r>
            <a:endParaRPr/>
          </a:p>
        </p:txBody>
      </p:sp>
      <p:pic>
        <p:nvPicPr>
          <p:cNvPr id="427002299" name="Grafik 427002298"/>
          <p:cNvPicPr>
            <a:picLocks noChangeAspect="1"/>
          </p:cNvPicPr>
          <p:nvPr/>
        </p:nvPicPr>
        <p:blipFill>
          <a:blip r:embed="rId3"/>
          <a:stretch/>
        </p:blipFill>
        <p:spPr bwMode="auto">
          <a:xfrm>
            <a:off x="5104198" y="6291146"/>
            <a:ext cx="2774640" cy="421794"/>
          </a:xfrm>
          <a:prstGeom prst="rect">
            <a:avLst/>
          </a:prstGeom>
        </p:spPr>
      </p:pic>
      <p:pic>
        <p:nvPicPr>
          <p:cNvPr id="1045531111" name="Grafik 1045531110"/>
          <p:cNvPicPr>
            <a:picLocks noChangeAspect="1"/>
          </p:cNvPicPr>
          <p:nvPr/>
        </p:nvPicPr>
        <p:blipFill>
          <a:blip r:embed="rId3"/>
          <a:stretch/>
        </p:blipFill>
        <p:spPr bwMode="auto">
          <a:xfrm>
            <a:off x="5104198" y="6291146"/>
            <a:ext cx="2774640" cy="42179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404664"/>
            <a:ext cx="6190456" cy="762000"/>
          </a:xfrm>
        </p:spPr>
        <p:txBody>
          <a:bodyPr/>
          <a:lstStyle/>
          <a:p>
            <a:pPr>
              <a:defRPr/>
            </a:pPr>
            <a:r>
              <a:rPr lang="de-DE" sz="2600"/>
              <a:t>Reform und Neuausrichtung </a:t>
            </a:r>
            <a:br>
              <a:rPr lang="de-DE" sz="2600"/>
            </a:br>
            <a:r>
              <a:rPr lang="de-DE" sz="2600"/>
              <a:t>der ENP</a:t>
            </a:r>
            <a:endParaRPr/>
          </a:p>
        </p:txBody>
      </p:sp>
      <p:sp>
        <p:nvSpPr>
          <p:cNvPr id="38915" name="Inhaltsplatzhalter 2"/>
          <p:cNvSpPr>
            <a:spLocks noGrp="1"/>
          </p:cNvSpPr>
          <p:nvPr>
            <p:ph idx="1"/>
          </p:nvPr>
        </p:nvSpPr>
        <p:spPr bwMode="auto">
          <a:xfrm>
            <a:off x="685800" y="1340769"/>
            <a:ext cx="8458200" cy="5045360"/>
          </a:xfrm>
        </p:spPr>
        <p:txBody>
          <a:bodyPr/>
          <a:lstStyle/>
          <a:p>
            <a:pPr marL="0" indent="0">
              <a:buNone/>
              <a:defRPr/>
            </a:pPr>
            <a:r>
              <a:rPr lang="de-DE" sz="2200" b="1"/>
              <a:t>2011: </a:t>
            </a:r>
            <a:endParaRPr/>
          </a:p>
          <a:p>
            <a:pPr>
              <a:defRPr/>
            </a:pPr>
            <a:r>
              <a:rPr lang="de-DE" sz="2200"/>
              <a:t>tiefgreifende und nachhaltige Demokratie</a:t>
            </a:r>
            <a:endParaRPr/>
          </a:p>
          <a:p>
            <a:pPr>
              <a:defRPr/>
            </a:pPr>
            <a:r>
              <a:rPr lang="de-DE" sz="2200"/>
              <a:t>inklusives Wirtschaftswachstum </a:t>
            </a:r>
            <a:endParaRPr/>
          </a:p>
          <a:p>
            <a:pPr>
              <a:defRPr/>
            </a:pPr>
            <a:r>
              <a:rPr lang="de-DE" sz="2200"/>
              <a:t>„mehr für mehr“  Prinzip der Konditionalität</a:t>
            </a:r>
            <a:endParaRPr/>
          </a:p>
          <a:p>
            <a:pPr>
              <a:defRPr/>
            </a:pPr>
            <a:r>
              <a:rPr lang="de-DE" sz="2200"/>
              <a:t>Drei M‘s: „</a:t>
            </a:r>
            <a:r>
              <a:rPr lang="de-DE" sz="2200" i="1"/>
              <a:t>money, marcet access and mobility“</a:t>
            </a:r>
            <a:endParaRPr/>
          </a:p>
          <a:p>
            <a:pPr marL="0" indent="0">
              <a:buNone/>
              <a:defRPr/>
            </a:pPr>
            <a:r>
              <a:rPr lang="de-DE" sz="2200" b="1"/>
              <a:t>2015:</a:t>
            </a:r>
            <a:endParaRPr/>
          </a:p>
          <a:p>
            <a:pPr>
              <a:defRPr/>
            </a:pPr>
            <a:r>
              <a:rPr lang="de-DE" sz="2200"/>
              <a:t>Differenzierung nach Partnerländer: pragmatische Angebote, Ressourcen effizienter einsetzen</a:t>
            </a:r>
            <a:endParaRPr/>
          </a:p>
          <a:p>
            <a:pPr>
              <a:defRPr/>
            </a:pPr>
            <a:r>
              <a:rPr lang="de-DE" sz="2200"/>
              <a:t>Zielgerichtete und strategische ENP</a:t>
            </a:r>
            <a:endParaRPr/>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15</a:t>
            </a:fld>
            <a:endParaRPr lang="de-DE" sz="1400"/>
          </a:p>
        </p:txBody>
      </p:sp>
      <p:pic>
        <p:nvPicPr>
          <p:cNvPr id="1240365744" name="Grafik 1240365743"/>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404664"/>
            <a:ext cx="6190456" cy="762000"/>
          </a:xfrm>
        </p:spPr>
        <p:txBody>
          <a:bodyPr/>
          <a:lstStyle/>
          <a:p>
            <a:pPr>
              <a:defRPr/>
            </a:pPr>
            <a:r>
              <a:rPr lang="de-DE" sz="2600"/>
              <a:t>Bewertung ENP</a:t>
            </a:r>
            <a:endParaRPr/>
          </a:p>
        </p:txBody>
      </p:sp>
      <p:sp>
        <p:nvSpPr>
          <p:cNvPr id="38915" name="Inhaltsplatzhalter 2"/>
          <p:cNvSpPr>
            <a:spLocks noGrp="1"/>
          </p:cNvSpPr>
          <p:nvPr>
            <p:ph idx="1"/>
          </p:nvPr>
        </p:nvSpPr>
        <p:spPr bwMode="auto">
          <a:xfrm>
            <a:off x="685800" y="1417783"/>
            <a:ext cx="8458200" cy="5045360"/>
          </a:xfrm>
        </p:spPr>
        <p:txBody>
          <a:bodyPr/>
          <a:lstStyle/>
          <a:p>
            <a:pPr lvl="0">
              <a:defRPr/>
            </a:pPr>
            <a:r>
              <a:rPr lang="de-DE" sz="2200"/>
              <a:t>ENP an Logik der Erweiterungspolitik angelehnt</a:t>
            </a:r>
            <a:endParaRPr/>
          </a:p>
          <a:p>
            <a:pPr lvl="1">
              <a:defRPr/>
            </a:pPr>
            <a:r>
              <a:rPr lang="de-DE" sz="2200"/>
              <a:t>Anpassung von politischen und wirtschaftlichen Rahmenbedingungen </a:t>
            </a:r>
            <a:endParaRPr/>
          </a:p>
          <a:p>
            <a:pPr lvl="1">
              <a:defRPr/>
            </a:pPr>
            <a:r>
              <a:rPr lang="de-DE" sz="2200"/>
              <a:t>Veränderungen in nationalen Prozessen erzielen</a:t>
            </a:r>
            <a:endParaRPr/>
          </a:p>
          <a:p>
            <a:pPr lvl="1">
              <a:defRPr/>
            </a:pPr>
            <a:r>
              <a:rPr lang="de-DE" sz="2200"/>
              <a:t>Rolle der Konditionalität</a:t>
            </a:r>
            <a:endParaRPr/>
          </a:p>
          <a:p>
            <a:pPr>
              <a:defRPr/>
            </a:pPr>
            <a:r>
              <a:rPr lang="de-DE" sz="2200"/>
              <a:t>Differenzierter Ansatz, da sich inhaltliche Ausgestall-tung stark von Partnerland und Schwerpunktsetzung unterscheidet</a:t>
            </a:r>
            <a:endParaRPr/>
          </a:p>
          <a:p>
            <a:pPr>
              <a:defRPr/>
            </a:pPr>
            <a:r>
              <a:rPr lang="de-DE" sz="2200"/>
              <a:t>Instrument der Östlichen Partnerschaft erfolgreicher als Ansätze im Mittelmeerraum (schwieriges Umfeld nach dem arabischen Frühling)</a:t>
            </a:r>
            <a:endParaRPr/>
          </a:p>
          <a:p>
            <a:pPr marL="0" indent="0">
              <a:buNone/>
              <a:defRPr/>
            </a:pPr>
            <a:endParaRPr lang="de-DE" sz="2400"/>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16</a:t>
            </a:fld>
            <a:endParaRPr lang="de-DE" sz="1400"/>
          </a:p>
        </p:txBody>
      </p:sp>
      <p:pic>
        <p:nvPicPr>
          <p:cNvPr id="1238580183" name="Grafik 1238580182"/>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404664"/>
            <a:ext cx="6190456" cy="762000"/>
          </a:xfrm>
        </p:spPr>
        <p:txBody>
          <a:bodyPr/>
          <a:lstStyle/>
          <a:p>
            <a:pPr>
              <a:defRPr/>
            </a:pPr>
            <a:r>
              <a:rPr lang="de-DE" sz="2600"/>
              <a:t>Theoretische Fragestellung</a:t>
            </a:r>
            <a:endParaRPr/>
          </a:p>
        </p:txBody>
      </p:sp>
      <p:sp>
        <p:nvSpPr>
          <p:cNvPr id="38915" name="Inhaltsplatzhalter 2"/>
          <p:cNvSpPr>
            <a:spLocks noGrp="1"/>
          </p:cNvSpPr>
          <p:nvPr>
            <p:ph idx="1"/>
          </p:nvPr>
        </p:nvSpPr>
        <p:spPr bwMode="auto">
          <a:xfrm>
            <a:off x="683568" y="1567956"/>
            <a:ext cx="8613556" cy="5045360"/>
          </a:xfrm>
        </p:spPr>
        <p:txBody>
          <a:bodyPr/>
          <a:lstStyle/>
          <a:p>
            <a:pPr marL="0" indent="0">
              <a:buNone/>
              <a:defRPr/>
            </a:pPr>
            <a:r>
              <a:rPr lang="de-DE" sz="2200"/>
              <a:t>Erweiterung bestehender Ansätze auf das Verhältnis der EU zu Staaten, die der EU nicht angehören und in naher Zukunft auch nicht angehören werden, z.B.:</a:t>
            </a:r>
            <a:endParaRPr/>
          </a:p>
          <a:p>
            <a:pPr>
              <a:defRPr/>
            </a:pPr>
            <a:r>
              <a:rPr lang="de-DE" sz="2200"/>
              <a:t>Ergänzung des Multi-Level-Governance Ansatz um die Dimension der External Goverannce</a:t>
            </a:r>
          </a:p>
          <a:p>
            <a:pPr>
              <a:defRPr/>
            </a:pPr>
            <a:r>
              <a:rPr lang="de-DE" sz="2200"/>
              <a:t>Externe Differenzierung als Teil differenzierter Integration</a:t>
            </a:r>
            <a:endParaRPr/>
          </a:p>
          <a:p>
            <a:pPr>
              <a:defRPr/>
            </a:pPr>
            <a:r>
              <a:rPr lang="de-DE" sz="2200"/>
              <a:t>Innenpolitische Veränderungen in Nicht-EU-Staaten (Europäisierungsansatz)</a:t>
            </a:r>
            <a:endParaRPr/>
          </a:p>
          <a:p>
            <a:pPr>
              <a:defRPr/>
            </a:pPr>
            <a:r>
              <a:rPr lang="de-DE" sz="2200"/>
              <a:t>Integrationslogiken hinter den Kooperationsformaten (logic of appropriatness vs. Logic of consequentialism)</a:t>
            </a:r>
            <a:endParaRPr/>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17</a:t>
            </a:fld>
            <a:endParaRPr lang="de-DE" sz="1400"/>
          </a:p>
        </p:txBody>
      </p:sp>
      <p:pic>
        <p:nvPicPr>
          <p:cNvPr id="1770549855" name="Grafik 1770549854"/>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404664"/>
            <a:ext cx="6190456" cy="762000"/>
          </a:xfrm>
        </p:spPr>
        <p:txBody>
          <a:bodyPr/>
          <a:lstStyle/>
          <a:p>
            <a:pPr>
              <a:defRPr/>
            </a:pPr>
            <a:r>
              <a:rPr lang="de-DE" sz="2600"/>
              <a:t>Literatur</a:t>
            </a:r>
            <a:endParaRPr/>
          </a:p>
        </p:txBody>
      </p:sp>
      <p:sp>
        <p:nvSpPr>
          <p:cNvPr id="38915" name="Inhaltsplatzhalter 2"/>
          <p:cNvSpPr>
            <a:spLocks noGrp="1"/>
          </p:cNvSpPr>
          <p:nvPr>
            <p:ph idx="1"/>
          </p:nvPr>
        </p:nvSpPr>
        <p:spPr bwMode="auto">
          <a:xfrm>
            <a:off x="683568" y="1614168"/>
            <a:ext cx="8460432" cy="5045360"/>
          </a:xfrm>
        </p:spPr>
        <p:txBody>
          <a:bodyPr/>
          <a:lstStyle/>
          <a:p>
            <a:pPr>
              <a:defRPr/>
            </a:pPr>
            <a:r>
              <a:rPr lang="de-DE" sz="1800"/>
              <a:t>Göler, Daniel / Kurze, Kristina: Europäische Nachbarschaftspolitik, in: Görres Gesellschaft/Verlag Herder (Hrsg.): Staatslexikon. Recht, Wirtschaft, Gesellschaft. 8. Aufl. Freiburg 2020, S. 131-135.</a:t>
            </a:r>
            <a:br>
              <a:rPr lang="de-DE" sz="1800"/>
            </a:br>
            <a:r>
              <a:rPr lang="de-DE" sz="1800"/>
              <a:t>www.staatslexikon-online.de/Lexikon/Nachbarschaftspolitik_(EU) </a:t>
            </a:r>
            <a:br>
              <a:rPr lang="de-DE" sz="1800"/>
            </a:br>
            <a:endParaRPr lang="de-DE" sz="1800"/>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18</a:t>
            </a:fld>
            <a:endParaRPr lang="de-DE" sz="1400"/>
          </a:p>
        </p:txBody>
      </p:sp>
      <p:pic>
        <p:nvPicPr>
          <p:cNvPr id="566683890" name="Grafik 566683889"/>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122" name="Rectangle 4"/>
          <p:cNvSpPr>
            <a:spLocks noGrp="1" noChangeArrowheads="1"/>
          </p:cNvSpPr>
          <p:nvPr>
            <p:ph type="ctrTitle" idx="4294967295"/>
          </p:nvPr>
        </p:nvSpPr>
        <p:spPr bwMode="auto">
          <a:xfrm>
            <a:off x="827088" y="2133600"/>
            <a:ext cx="8064500" cy="1470025"/>
          </a:xfrm>
          <a:prstGeom prst="rect">
            <a:avLst/>
          </a:prstGeom>
          <a:solidFill>
            <a:srgbClr val="FF6600"/>
          </a:solidFill>
        </p:spPr>
        <p:txBody>
          <a:bodyPr/>
          <a:lstStyle/>
          <a:p>
            <a:pPr marL="533400" indent="-533400" algn="ctr">
              <a:defRPr/>
            </a:pPr>
            <a:r>
              <a:rPr lang="de-DE"/>
              <a:t>IV. Von der EU der „6“ zur „EU-28/27“</a:t>
            </a:r>
          </a:p>
        </p:txBody>
      </p:sp>
      <p:sp>
        <p:nvSpPr>
          <p:cNvPr id="5123" name="Rectangle 5"/>
          <p:cNvSpPr>
            <a:spLocks noGrp="1" noChangeArrowheads="1"/>
          </p:cNvSpPr>
          <p:nvPr>
            <p:ph type="subTitle" idx="4294967295"/>
          </p:nvPr>
        </p:nvSpPr>
        <p:spPr bwMode="auto">
          <a:xfrm>
            <a:off x="899592" y="4077072"/>
            <a:ext cx="7991995" cy="1656184"/>
          </a:xfrm>
          <a:prstGeom prst="rect">
            <a:avLst/>
          </a:prstGeom>
          <a:solidFill>
            <a:srgbClr val="FF9933">
              <a:alpha val="20000"/>
            </a:srgbClr>
          </a:solidFill>
        </p:spPr>
        <p:txBody>
          <a:bodyPr/>
          <a:lstStyle/>
          <a:p>
            <a:pPr marL="0" indent="0" algn="ctr">
              <a:lnSpc>
                <a:spcPct val="80000"/>
              </a:lnSpc>
              <a:buNone/>
              <a:defRPr/>
            </a:pPr>
            <a:r>
              <a:rPr lang="de-DE" b="1" u="sng"/>
              <a:t>12b:</a:t>
            </a:r>
            <a:r>
              <a:rPr lang="de-DE" b="1"/>
              <a:t> </a:t>
            </a:r>
            <a:br>
              <a:rPr lang="de-DE" b="1"/>
            </a:br>
            <a:br>
              <a:rPr lang="de-DE" b="1"/>
            </a:br>
            <a:r>
              <a:rPr lang="de-DE"/>
              <a:t>Beyond EU-Membership: Brexit und Europäische Nachbarschaftspolitik“	</a:t>
            </a:r>
            <a:endParaRPr/>
          </a:p>
          <a:p>
            <a:pPr marL="0" indent="0" algn="ctr">
              <a:lnSpc>
                <a:spcPct val="80000"/>
              </a:lnSpc>
              <a:buFontTx/>
              <a:buNone/>
              <a:defRPr/>
            </a:pPr>
            <a:endParaRPr lang="de-DE" sz="2000" b="1"/>
          </a:p>
        </p:txBody>
      </p:sp>
      <p:pic>
        <p:nvPicPr>
          <p:cNvPr id="2054952341" name="Grafik 2054952340"/>
          <p:cNvPicPr>
            <a:picLocks noChangeAspect="1"/>
          </p:cNvPicPr>
          <p:nvPr/>
        </p:nvPicPr>
        <p:blipFill>
          <a:blip r:embed="rId2"/>
          <a:stretch/>
        </p:blipFill>
        <p:spPr bwMode="auto">
          <a:xfrm>
            <a:off x="899591" y="399254"/>
            <a:ext cx="2774640" cy="42179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6866" name="Titel 1"/>
          <p:cNvSpPr>
            <a:spLocks noGrp="1"/>
          </p:cNvSpPr>
          <p:nvPr>
            <p:ph type="title"/>
          </p:nvPr>
        </p:nvSpPr>
        <p:spPr bwMode="auto">
          <a:xfrm>
            <a:off x="755576" y="533400"/>
            <a:ext cx="5943600" cy="762000"/>
          </a:xfrm>
        </p:spPr>
        <p:txBody>
          <a:bodyPr/>
          <a:lstStyle/>
          <a:p>
            <a:pPr>
              <a:defRPr/>
            </a:pPr>
            <a:r>
              <a:rPr lang="de-DE" sz="2400"/>
              <a:t>Der Brexit</a:t>
            </a:r>
          </a:p>
        </p:txBody>
      </p:sp>
      <p:sp>
        <p:nvSpPr>
          <p:cNvPr id="36867" name="Inhaltsplatzhalter 2"/>
          <p:cNvSpPr>
            <a:spLocks noGrp="1"/>
          </p:cNvSpPr>
          <p:nvPr>
            <p:ph idx="1"/>
          </p:nvPr>
        </p:nvSpPr>
        <p:spPr bwMode="auto">
          <a:xfrm>
            <a:off x="685800" y="1371600"/>
            <a:ext cx="8566150" cy="4572000"/>
          </a:xfrm>
        </p:spPr>
        <p:txBody>
          <a:bodyPr/>
          <a:lstStyle/>
          <a:p>
            <a:pPr marL="0" indent="0">
              <a:buNone/>
              <a:defRPr/>
            </a:pPr>
            <a:r>
              <a:rPr lang="de-DE" sz="2200" b="1"/>
              <a:t>Hintergründe:</a:t>
            </a:r>
            <a:endParaRPr/>
          </a:p>
          <a:p>
            <a:pPr>
              <a:defRPr/>
            </a:pPr>
            <a:r>
              <a:rPr lang="de-DE" sz="2200"/>
              <a:t>Besonderes historisches Verhältnis Großbritanniens  zur EU (Zürcher-Rede Churchills, Gründungs-mitglied der EFTA, Post-Messina-Perspektive)</a:t>
            </a:r>
            <a:endParaRPr/>
          </a:p>
          <a:p>
            <a:pPr>
              <a:defRPr/>
            </a:pPr>
            <a:r>
              <a:rPr lang="de-DE" sz="2200"/>
              <a:t>kontroverse innenpolitische Debatten über die Integration (vgl. erstes Referendum 1975), ausgeprägter anti-EU-Diskurs in den Medien</a:t>
            </a:r>
            <a:endParaRPr/>
          </a:p>
          <a:p>
            <a:pPr>
              <a:defRPr/>
            </a:pPr>
            <a:r>
              <a:rPr lang="de-DE" sz="2200"/>
              <a:t>Besonderes Souveränitätsverständnis</a:t>
            </a:r>
            <a:endParaRPr/>
          </a:p>
          <a:p>
            <a:pPr>
              <a:defRPr/>
            </a:pPr>
            <a:r>
              <a:rPr lang="de-DE" sz="2200"/>
              <a:t>Seit Maastricht: EU-Mitgliedschaft „2. Klasse“ </a:t>
            </a:r>
            <a:br>
              <a:rPr lang="de-DE" sz="2200"/>
            </a:br>
            <a:endParaRPr lang="de-DE" sz="2200"/>
          </a:p>
          <a:p>
            <a:pPr marL="0" indent="0">
              <a:buNone/>
              <a:defRPr/>
            </a:pPr>
            <a:r>
              <a:rPr lang="de-DE" sz="2200"/>
              <a:t> Mitgliedschaft in einer sich vertiefenden EU war </a:t>
            </a:r>
            <a:br>
              <a:rPr lang="de-DE" sz="2200"/>
            </a:br>
            <a:r>
              <a:rPr lang="de-DE" sz="2200"/>
              <a:t>    lange umstritten </a:t>
            </a:r>
          </a:p>
        </p:txBody>
      </p:sp>
      <p:sp>
        <p:nvSpPr>
          <p:cNvPr id="36868"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6C34F606-E612-45F4-BF9B-F17F91164BEA}" type="slidenum">
              <a:rPr lang="de-DE" sz="1400"/>
              <a:t>3</a:t>
            </a:fld>
            <a:endParaRPr lang="de-DE" sz="1400"/>
          </a:p>
        </p:txBody>
      </p:sp>
      <p:pic>
        <p:nvPicPr>
          <p:cNvPr id="1784375784" name="Grafik 1784375783"/>
          <p:cNvPicPr>
            <a:picLocks noChangeAspect="1"/>
          </p:cNvPicPr>
          <p:nvPr/>
        </p:nvPicPr>
        <p:blipFill>
          <a:blip r:embed="rId2"/>
          <a:stretch/>
        </p:blipFill>
        <p:spPr bwMode="auto">
          <a:xfrm>
            <a:off x="5104198" y="6291147"/>
            <a:ext cx="2774640" cy="42179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6866" name="Titel 1"/>
          <p:cNvSpPr>
            <a:spLocks noGrp="1"/>
          </p:cNvSpPr>
          <p:nvPr>
            <p:ph type="title"/>
          </p:nvPr>
        </p:nvSpPr>
        <p:spPr bwMode="auto"/>
        <p:txBody>
          <a:bodyPr/>
          <a:lstStyle/>
          <a:p>
            <a:pPr>
              <a:defRPr/>
            </a:pPr>
            <a:r>
              <a:rPr lang="de-DE" sz="2400"/>
              <a:t>Einführung von Art. 50 EUV im Vertrag von Lissabon</a:t>
            </a:r>
            <a:endParaRPr/>
          </a:p>
        </p:txBody>
      </p:sp>
      <p:sp>
        <p:nvSpPr>
          <p:cNvPr id="36867" name="Inhaltsplatzhalter 2"/>
          <p:cNvSpPr>
            <a:spLocks noGrp="1"/>
          </p:cNvSpPr>
          <p:nvPr>
            <p:ph idx="1"/>
          </p:nvPr>
        </p:nvSpPr>
        <p:spPr bwMode="auto">
          <a:xfrm>
            <a:off x="685800" y="1371600"/>
            <a:ext cx="8566150" cy="4572000"/>
          </a:xfrm>
        </p:spPr>
        <p:txBody>
          <a:bodyPr/>
          <a:lstStyle/>
          <a:p>
            <a:pPr marL="0" indent="0">
              <a:buFontTx/>
              <a:buNone/>
              <a:defRPr/>
            </a:pPr>
            <a:r>
              <a:rPr lang="de-DE" sz="2000" u="sng"/>
              <a:t>Art. 50 EUV:</a:t>
            </a:r>
            <a:br>
              <a:rPr lang="de-DE" sz="2000"/>
            </a:br>
            <a:r>
              <a:rPr lang="de-DE" sz="2000"/>
              <a:t>(1) Jeder Mitgliedstaat kann im Einklang mit seinen verfassungsrechtlichen Vorschriften beschließen, aus der Union auszutreten.</a:t>
            </a:r>
            <a:endParaRPr/>
          </a:p>
          <a:p>
            <a:pPr marL="0" indent="0">
              <a:buFontTx/>
              <a:buNone/>
              <a:defRPr/>
            </a:pPr>
            <a:r>
              <a:rPr lang="de-DE" sz="2000"/>
              <a:t>(2) Ein Mitgliedstaat, der auszutreten beschließt, teilt dem Europäischen Rat seine Absicht mit. Auf der Grundlage der Leitlinien des Europäischen Rates handelt die Union mit diesem Staat ein Abkommen über die Einzelheiten des Austritts aus und schließt das Abkommen, wobei der Rahmen für die künftigen Beziehungen dieses Staates zur Union berücksichtigt wird. Das Abkommen wird nach Artikel 218 Absatz 3 des Vertrags über die Arbeitsweise der Europäischen Union ausgehandelt. Es wird vom Rat im Namen der Union geschlossen; der Rat beschließt mit qualifizierter Mehrheit nach Zustimmung des Europäischen Parlaments.</a:t>
            </a:r>
            <a:endParaRPr/>
          </a:p>
        </p:txBody>
      </p:sp>
      <p:sp>
        <p:nvSpPr>
          <p:cNvPr id="36868"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6C34F606-E612-45F4-BF9B-F17F91164BEA}" type="slidenum">
              <a:rPr lang="de-DE" sz="1400"/>
              <a:t>4</a:t>
            </a:fld>
            <a:endParaRPr lang="de-DE" sz="1400"/>
          </a:p>
        </p:txBody>
      </p:sp>
      <p:pic>
        <p:nvPicPr>
          <p:cNvPr id="1932873184" name="Grafik 1932873183"/>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7890" name="Titel 1"/>
          <p:cNvSpPr>
            <a:spLocks noGrp="1"/>
          </p:cNvSpPr>
          <p:nvPr>
            <p:ph type="title"/>
          </p:nvPr>
        </p:nvSpPr>
        <p:spPr bwMode="auto"/>
        <p:txBody>
          <a:bodyPr/>
          <a:lstStyle/>
          <a:p>
            <a:pPr>
              <a:defRPr/>
            </a:pPr>
            <a:r>
              <a:rPr lang="de-DE" sz="2400"/>
              <a:t>Art. 50 EUV</a:t>
            </a:r>
            <a:endParaRPr/>
          </a:p>
        </p:txBody>
      </p:sp>
      <p:sp>
        <p:nvSpPr>
          <p:cNvPr id="3" name="Inhaltsplatzhalter 2"/>
          <p:cNvSpPr>
            <a:spLocks noGrp="1"/>
          </p:cNvSpPr>
          <p:nvPr>
            <p:ph idx="1"/>
          </p:nvPr>
        </p:nvSpPr>
        <p:spPr bwMode="auto">
          <a:xfrm>
            <a:off x="685800" y="1196975"/>
            <a:ext cx="8458200" cy="4572000"/>
          </a:xfrm>
        </p:spPr>
        <p:txBody>
          <a:bodyPr/>
          <a:lstStyle/>
          <a:p>
            <a:pPr marL="0" indent="0">
              <a:buFontTx/>
              <a:buNone/>
              <a:defRPr/>
            </a:pPr>
            <a:r>
              <a:rPr lang="de-DE" sz="1950"/>
              <a:t>(3) Die Verträge finden auf den betroffenen Staat ab dem Tag des Inkrafttretens des Austrittsabkommens oder andernfalls zwei Jahre nach der in Absatz 2 genannten Mitteilung keine Anwendung mehr, es sei denn, der Europäische Rat beschließt im Einvernehmen mit dem betroffenen Mitgliedstaat einstimmig, diese Frist zu verlängern.</a:t>
            </a:r>
            <a:endParaRPr/>
          </a:p>
          <a:p>
            <a:pPr marL="0" indent="0">
              <a:buFontTx/>
              <a:buNone/>
              <a:defRPr/>
            </a:pPr>
            <a:r>
              <a:rPr lang="de-DE" sz="1950"/>
              <a:t>(4) Für die Zwecke der Absätze 2 und 3 nimmt das Mitglied des Europäischen Rates und des Rates, das den austretenden Mitgliedstaat vertritt, weder an den diesen Mitgliedstaat betreffenden Beratungen noch an der entsprechenden Beschlussfassung des Europäischen Rates oder des Rates teil.</a:t>
            </a:r>
            <a:endParaRPr/>
          </a:p>
          <a:p>
            <a:pPr marL="0" indent="0">
              <a:buFontTx/>
              <a:buNone/>
              <a:defRPr/>
            </a:pPr>
            <a:r>
              <a:rPr lang="de-DE" sz="1950"/>
              <a:t>Die qualifizierte Mehrheit bestimmt sich nach Artikel 238 Absatz 3 Buchstabe b des Vertrags über die Arbeitsweise der EU.</a:t>
            </a:r>
            <a:endParaRPr/>
          </a:p>
          <a:p>
            <a:pPr marL="0" indent="0">
              <a:buFontTx/>
              <a:buNone/>
              <a:defRPr/>
            </a:pPr>
            <a:r>
              <a:rPr lang="de-DE" sz="1950"/>
              <a:t>(5) Ein Staat, der aus der Union ausgetreten ist und erneut Mitglied werden möchte, muss dies nach dem Verfahren des Artikels 49 beantragen</a:t>
            </a:r>
            <a:endParaRPr/>
          </a:p>
          <a:p>
            <a:pPr marL="0" indent="0">
              <a:buFontTx/>
              <a:buNone/>
              <a:defRPr/>
            </a:pPr>
            <a:endParaRPr lang="de-DE"/>
          </a:p>
        </p:txBody>
      </p:sp>
      <p:sp>
        <p:nvSpPr>
          <p:cNvPr id="37892"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A0B8ACC7-1EA4-4382-B50E-36FBD5F49BDE}" type="slidenum">
              <a:rPr lang="de-DE" sz="1400"/>
              <a:t>5</a:t>
            </a:fld>
            <a:endParaRPr lang="de-DE" sz="1400"/>
          </a:p>
        </p:txBody>
      </p:sp>
      <p:pic>
        <p:nvPicPr>
          <p:cNvPr id="317691209" name="Grafik 317691208"/>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685800" y="506413"/>
            <a:ext cx="5943600" cy="762000"/>
          </a:xfrm>
        </p:spPr>
        <p:txBody>
          <a:bodyPr/>
          <a:lstStyle/>
          <a:p>
            <a:pPr>
              <a:defRPr/>
            </a:pPr>
            <a:r>
              <a:rPr lang="de-DE"/>
              <a:t>Stationen des Brexits</a:t>
            </a:r>
          </a:p>
        </p:txBody>
      </p:sp>
      <p:sp>
        <p:nvSpPr>
          <p:cNvPr id="38915" name="Inhaltsplatzhalter 2"/>
          <p:cNvSpPr>
            <a:spLocks noGrp="1"/>
          </p:cNvSpPr>
          <p:nvPr>
            <p:ph idx="1"/>
          </p:nvPr>
        </p:nvSpPr>
        <p:spPr bwMode="auto">
          <a:xfrm>
            <a:off x="685800" y="1412776"/>
            <a:ext cx="7772400" cy="4572000"/>
          </a:xfrm>
        </p:spPr>
        <p:txBody>
          <a:bodyPr/>
          <a:lstStyle/>
          <a:p>
            <a:pPr>
              <a:defRPr/>
            </a:pPr>
            <a:r>
              <a:rPr lang="de-DE" sz="2200"/>
              <a:t>Referendum am 23. Juni 2016:</a:t>
            </a:r>
            <a:br>
              <a:rPr lang="de-DE" sz="2200"/>
            </a:br>
            <a:r>
              <a:rPr lang="de-DE" sz="2200"/>
              <a:t>48,1 % stimmten für einen EU-Verbleibund 51,9 % für einen EU-Austritt</a:t>
            </a:r>
            <a:endParaRPr/>
          </a:p>
          <a:p>
            <a:pPr>
              <a:defRPr/>
            </a:pPr>
            <a:r>
              <a:rPr lang="de-DE" sz="2200"/>
              <a:t>29. März 2017: </a:t>
            </a:r>
            <a:br>
              <a:rPr lang="de-DE" sz="2200"/>
            </a:br>
            <a:r>
              <a:rPr lang="de-DE" sz="2200"/>
              <a:t>Auslösung des Art. 50 EUV-Verfahrens durch Erklärung der britischen Regierung</a:t>
            </a:r>
            <a:endParaRPr/>
          </a:p>
          <a:p>
            <a:pPr>
              <a:defRPr/>
            </a:pPr>
            <a:r>
              <a:rPr lang="de-DE" sz="2200"/>
              <a:t>Streitpunkte in den Verhandlungen:</a:t>
            </a:r>
            <a:br>
              <a:rPr lang="de-DE" sz="2200"/>
            </a:br>
            <a:r>
              <a:rPr lang="de-DE" sz="2200"/>
              <a:t>- „Austrittsrechnung“</a:t>
            </a:r>
            <a:br>
              <a:rPr lang="de-DE" sz="2200"/>
            </a:br>
            <a:r>
              <a:rPr lang="de-DE" sz="2200"/>
              <a:t>- Rechte von EU-Bürgern in GB und britischen </a:t>
            </a:r>
            <a:br>
              <a:rPr lang="de-DE" sz="2200"/>
            </a:br>
            <a:r>
              <a:rPr lang="de-DE" sz="2200"/>
              <a:t>  Bürgern in EU-Staaten</a:t>
            </a:r>
            <a:br>
              <a:rPr lang="de-DE" sz="2200"/>
            </a:br>
            <a:r>
              <a:rPr lang="de-DE" sz="2200"/>
              <a:t>- Status der Zukünftigen Beziehungen </a:t>
            </a:r>
            <a:br>
              <a:rPr lang="de-DE" sz="2200"/>
            </a:br>
            <a:r>
              <a:rPr lang="de-DE" sz="2200"/>
              <a:t>  (Freihandelsabkommen, Zollunion etc.)</a:t>
            </a:r>
            <a:br>
              <a:rPr lang="de-DE" sz="2200"/>
            </a:br>
            <a:r>
              <a:rPr lang="de-DE" sz="2200"/>
              <a:t>- irische Grenze</a:t>
            </a:r>
            <a:endParaRPr/>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6</a:t>
            </a:fld>
            <a:endParaRPr lang="de-DE" sz="1400"/>
          </a:p>
        </p:txBody>
      </p:sp>
      <p:pic>
        <p:nvPicPr>
          <p:cNvPr id="1837078271" name="Grafik 1837078270"/>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685800" y="506413"/>
            <a:ext cx="5943600" cy="762000"/>
          </a:xfrm>
        </p:spPr>
        <p:txBody>
          <a:bodyPr/>
          <a:lstStyle/>
          <a:p>
            <a:pPr>
              <a:defRPr/>
            </a:pPr>
            <a:r>
              <a:rPr lang="de-DE"/>
              <a:t>Stationen des Brexits I</a:t>
            </a:r>
            <a:endParaRPr/>
          </a:p>
        </p:txBody>
      </p:sp>
      <p:sp>
        <p:nvSpPr>
          <p:cNvPr id="38915" name="Inhaltsplatzhalter 2"/>
          <p:cNvSpPr>
            <a:spLocks noGrp="1"/>
          </p:cNvSpPr>
          <p:nvPr>
            <p:ph idx="1"/>
          </p:nvPr>
        </p:nvSpPr>
        <p:spPr bwMode="auto">
          <a:xfrm>
            <a:off x="685800" y="1399833"/>
            <a:ext cx="8458200" cy="4968899"/>
          </a:xfrm>
        </p:spPr>
        <p:txBody>
          <a:bodyPr/>
          <a:lstStyle/>
          <a:p>
            <a:pPr>
              <a:defRPr/>
            </a:pPr>
            <a:r>
              <a:rPr lang="de-DE" sz="2200"/>
              <a:t>24.01.2020: Unterzeichnung des Austrittsabkommens</a:t>
            </a:r>
            <a:endParaRPr/>
          </a:p>
          <a:p>
            <a:pPr>
              <a:defRPr/>
            </a:pPr>
            <a:r>
              <a:rPr lang="de-DE" sz="2200"/>
              <a:t>01.02.2020: Austritt Großbritanniens aus der EU</a:t>
            </a:r>
            <a:endParaRPr/>
          </a:p>
          <a:p>
            <a:pPr>
              <a:defRPr/>
            </a:pPr>
            <a:r>
              <a:rPr lang="de-DE" sz="2200"/>
              <a:t>Übergansphase bis zum 31.12.2020: Großbritannien unterlag weiterhin den EU-Regeln, erbrachte weiterhin finanzielle Beiträge und war damit weiterhin Teil des Binnenmarktes und anderer EU-Programme</a:t>
            </a:r>
            <a:endParaRPr/>
          </a:p>
          <a:p>
            <a:pPr>
              <a:defRPr/>
            </a:pPr>
            <a:r>
              <a:rPr lang="de-DE" sz="2200"/>
              <a:t>Aushandlung eines Vertrages über die künftigen Beziehungen GB zur EU </a:t>
            </a:r>
            <a:br>
              <a:rPr lang="de-DE" sz="2200"/>
            </a:br>
            <a:r>
              <a:rPr lang="de-DE" sz="2200"/>
              <a:t>(„Abkommen über Handel und Zusammenarbeit zwischen der Europäischen Union und der Europäischen Atomgemeinschaft einerseits und dem Vereinigten Königreich Großbritannien und Nordirland andererseits“, 2530 Seiten)</a:t>
            </a:r>
          </a:p>
          <a:p>
            <a:pPr>
              <a:defRPr/>
            </a:pPr>
            <a:endParaRPr lang="de-DE" sz="2200"/>
          </a:p>
          <a:p>
            <a:pPr>
              <a:defRPr/>
            </a:pPr>
            <a:endParaRPr lang="de-DE" sz="2200"/>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7</a:t>
            </a:fld>
            <a:endParaRPr lang="de-DE" sz="1400"/>
          </a:p>
        </p:txBody>
      </p:sp>
      <p:pic>
        <p:nvPicPr>
          <p:cNvPr id="1058760525" name="Grafik 1058760524"/>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685800" y="506413"/>
            <a:ext cx="5943600" cy="762000"/>
          </a:xfrm>
        </p:spPr>
        <p:txBody>
          <a:bodyPr/>
          <a:lstStyle/>
          <a:p>
            <a:pPr>
              <a:defRPr/>
            </a:pPr>
            <a:r>
              <a:rPr lang="de-DE"/>
              <a:t>Stationen des Brexits II</a:t>
            </a:r>
            <a:endParaRPr/>
          </a:p>
        </p:txBody>
      </p:sp>
      <p:sp>
        <p:nvSpPr>
          <p:cNvPr id="38915" name="Inhaltsplatzhalter 2"/>
          <p:cNvSpPr>
            <a:spLocks noGrp="1"/>
          </p:cNvSpPr>
          <p:nvPr>
            <p:ph idx="1"/>
          </p:nvPr>
        </p:nvSpPr>
        <p:spPr bwMode="auto">
          <a:xfrm>
            <a:off x="685800" y="1399833"/>
            <a:ext cx="8458200" cy="4968899"/>
          </a:xfrm>
        </p:spPr>
        <p:txBody>
          <a:bodyPr/>
          <a:lstStyle/>
          <a:p>
            <a:pPr>
              <a:defRPr/>
            </a:pPr>
            <a:r>
              <a:rPr lang="de-DE" sz="2200"/>
              <a:t>Vorläufiges Inkrafttreten des Abkommens über Handel und Zusammenarbeit zum 01.01.2021</a:t>
            </a:r>
            <a:endParaRPr/>
          </a:p>
          <a:p>
            <a:pPr>
              <a:defRPr/>
            </a:pPr>
            <a:r>
              <a:rPr lang="de-DE" sz="2200"/>
              <a:t>27. April 2021: Zustimmung des Europäischen Parla-ments zum Abkommens über Handel und Zusammen-arbeit (endgültiges Inkrafttreten zum 1. Mai 2021)</a:t>
            </a:r>
            <a:endParaRPr/>
          </a:p>
          <a:p>
            <a:pPr>
              <a:defRPr/>
            </a:pPr>
            <a:r>
              <a:rPr lang="de-DE" sz="2200"/>
              <a:t>Ungelöste Konflikte:</a:t>
            </a:r>
            <a:br>
              <a:rPr lang="de-DE" sz="2200"/>
            </a:br>
            <a:r>
              <a:rPr lang="de-DE" sz="2200"/>
              <a:t>- Nordirland-Protokoll / Warenkontrollen zwischen </a:t>
            </a:r>
            <a:br>
              <a:rPr lang="de-DE" sz="2200"/>
            </a:br>
            <a:r>
              <a:rPr lang="de-DE" sz="2200"/>
              <a:t>  Großbritannien und Nordirland</a:t>
            </a:r>
            <a:br>
              <a:rPr lang="de-DE" sz="2200"/>
            </a:br>
            <a:r>
              <a:rPr lang="de-DE" sz="2200"/>
              <a:t>- Konflikte in einzelnen Politikfeldern: Fischerei, </a:t>
            </a:r>
            <a:br>
              <a:rPr lang="de-DE" sz="2200"/>
            </a:br>
            <a:r>
              <a:rPr lang="de-DE" sz="2200"/>
              <a:t>  Migration, etc.</a:t>
            </a:r>
            <a:br>
              <a:rPr lang="de-DE" sz="2200"/>
            </a:br>
            <a:r>
              <a:rPr lang="de-DE" sz="2200"/>
              <a:t>- fehlender politischer Kooperationsrahmen </a:t>
            </a:r>
            <a:br>
              <a:rPr lang="de-DE" sz="2200"/>
            </a:br>
            <a:r>
              <a:rPr lang="de-DE" sz="2200"/>
              <a:t>  (insbesondere Außen und Sicherheitspolitik)</a:t>
            </a:r>
            <a:endParaRPr/>
          </a:p>
          <a:p>
            <a:pPr>
              <a:defRPr/>
            </a:pPr>
            <a:r>
              <a:rPr lang="de-DE" sz="2200"/>
              <a:t>??? Abschluss des Brexit-Prozesses</a:t>
            </a:r>
            <a:endParaRPr/>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8</a:t>
            </a:fld>
            <a:endParaRPr lang="de-DE" sz="1400"/>
          </a:p>
        </p:txBody>
      </p:sp>
      <p:pic>
        <p:nvPicPr>
          <p:cNvPr id="1497219814" name="Grafik 1497219813"/>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8914" name="Titel 1"/>
          <p:cNvSpPr>
            <a:spLocks noGrp="1"/>
          </p:cNvSpPr>
          <p:nvPr>
            <p:ph type="title"/>
          </p:nvPr>
        </p:nvSpPr>
        <p:spPr bwMode="auto">
          <a:xfrm>
            <a:off x="827584" y="313477"/>
            <a:ext cx="6190456" cy="762000"/>
          </a:xfrm>
        </p:spPr>
        <p:txBody>
          <a:bodyPr/>
          <a:lstStyle/>
          <a:p>
            <a:pPr>
              <a:defRPr/>
            </a:pPr>
            <a:r>
              <a:rPr lang="de-DE" sz="2600"/>
              <a:t>Der Brexit aus Integrations-theoretischer Perspektive </a:t>
            </a:r>
            <a:endParaRPr/>
          </a:p>
        </p:txBody>
      </p:sp>
      <p:sp>
        <p:nvSpPr>
          <p:cNvPr id="38915" name="Inhaltsplatzhalter 2"/>
          <p:cNvSpPr>
            <a:spLocks noGrp="1"/>
          </p:cNvSpPr>
          <p:nvPr>
            <p:ph idx="1"/>
          </p:nvPr>
        </p:nvSpPr>
        <p:spPr bwMode="auto">
          <a:xfrm>
            <a:off x="685800" y="1467443"/>
            <a:ext cx="8458200" cy="5045360"/>
          </a:xfrm>
        </p:spPr>
        <p:txBody>
          <a:bodyPr/>
          <a:lstStyle/>
          <a:p>
            <a:pPr>
              <a:defRPr/>
            </a:pPr>
            <a:r>
              <a:rPr lang="de-DE" sz="2200"/>
              <a:t>Wie lassen sich Integrationsrückschritte erklären?/Infragestellung klassischer Integrationsansätze (Grenzen der funktionalen Logik)</a:t>
            </a:r>
            <a:endParaRPr/>
          </a:p>
          <a:p>
            <a:pPr>
              <a:defRPr/>
            </a:pPr>
            <a:r>
              <a:rPr lang="de-DE" sz="2200"/>
              <a:t>Bedeutung von Identitätsfragen im Verhältnis zu ökonomischen Fragen</a:t>
            </a:r>
            <a:endParaRPr/>
          </a:p>
          <a:p>
            <a:pPr>
              <a:defRPr/>
            </a:pPr>
            <a:r>
              <a:rPr lang="de-DE" sz="2200"/>
              <a:t>Positive und negative Konsequenzen der Politisierung europäischer Politik  </a:t>
            </a:r>
            <a:endParaRPr/>
          </a:p>
          <a:p>
            <a:pPr>
              <a:defRPr/>
            </a:pPr>
            <a:r>
              <a:rPr lang="de-DE" sz="2200"/>
              <a:t>Konsequenzen unterschiedlicher Narrative für den Integrationsprozess</a:t>
            </a:r>
            <a:endParaRPr/>
          </a:p>
          <a:p>
            <a:pPr>
              <a:defRPr/>
            </a:pPr>
            <a:r>
              <a:rPr lang="de-DE" sz="2200"/>
              <a:t>Negative Konsequenzen differenzierter Integration</a:t>
            </a:r>
            <a:endParaRPr/>
          </a:p>
          <a:p>
            <a:pPr>
              <a:defRPr/>
            </a:pPr>
            <a:r>
              <a:rPr lang="de-DE" sz="2200"/>
              <a:t>Künftige Beziehungen der EU zur GB (und anderen Ländern mit besonderen Beziehungen)</a:t>
            </a:r>
            <a:endParaRPr/>
          </a:p>
        </p:txBody>
      </p:sp>
      <p:sp>
        <p:nvSpPr>
          <p:cNvPr id="38916" name="Foliennummernplatzhalter 3"/>
          <p:cNvSpPr>
            <a:spLocks noGrp="1"/>
          </p:cNvSpPr>
          <p:nvPr>
            <p:ph type="sldNum" sz="quarter" idx="10"/>
          </p:nvPr>
        </p:nvSpPr>
        <p:spPr bwMode="auto">
          <a:prstGeom prst="rect">
            <a:avLst/>
          </a:prstGeom>
          <a:noFill/>
          <a:ln/>
        </p:spPr>
        <p:txBody>
          <a:bodyPr/>
          <a:lstStyle>
            <a:lvl1pPr>
              <a:defRPr sz="2400">
                <a:solidFill>
                  <a:schemeClr val="tx1"/>
                </a:solidFill>
                <a:latin typeface="Verdana"/>
              </a:defRPr>
            </a:lvl1pPr>
            <a:lvl2pPr marL="742950" indent="-285750">
              <a:defRPr sz="2400">
                <a:solidFill>
                  <a:schemeClr val="tx1"/>
                </a:solidFill>
                <a:latin typeface="Verdana"/>
              </a:defRPr>
            </a:lvl2pPr>
            <a:lvl3pPr marL="1143000" indent="-228600">
              <a:defRPr sz="2400">
                <a:solidFill>
                  <a:schemeClr val="tx1"/>
                </a:solidFill>
                <a:latin typeface="Verdana"/>
              </a:defRPr>
            </a:lvl3pPr>
            <a:lvl4pPr marL="1600200" indent="-228600">
              <a:defRPr sz="2400">
                <a:solidFill>
                  <a:schemeClr val="tx1"/>
                </a:solidFill>
                <a:latin typeface="Verdana"/>
              </a:defRPr>
            </a:lvl4pPr>
            <a:lvl5pPr marL="2057400" indent="-228600">
              <a:defRPr sz="2400">
                <a:solidFill>
                  <a:schemeClr val="tx1"/>
                </a:solidFill>
                <a:latin typeface="Verdana"/>
              </a:defRPr>
            </a:lvl5pPr>
            <a:lvl6pPr marL="2514600" indent="-228600">
              <a:spcBef>
                <a:spcPts val="0"/>
              </a:spcBef>
              <a:spcAft>
                <a:spcPts val="0"/>
              </a:spcAft>
              <a:defRPr sz="2400">
                <a:solidFill>
                  <a:schemeClr val="tx1"/>
                </a:solidFill>
                <a:latin typeface="Verdana"/>
              </a:defRPr>
            </a:lvl6pPr>
            <a:lvl7pPr marL="2971800" indent="-228600">
              <a:spcBef>
                <a:spcPts val="0"/>
              </a:spcBef>
              <a:spcAft>
                <a:spcPts val="0"/>
              </a:spcAft>
              <a:defRPr sz="2400">
                <a:solidFill>
                  <a:schemeClr val="tx1"/>
                </a:solidFill>
                <a:latin typeface="Verdana"/>
              </a:defRPr>
            </a:lvl7pPr>
            <a:lvl8pPr marL="3429000" indent="-228600">
              <a:spcBef>
                <a:spcPts val="0"/>
              </a:spcBef>
              <a:spcAft>
                <a:spcPts val="0"/>
              </a:spcAft>
              <a:defRPr sz="2400">
                <a:solidFill>
                  <a:schemeClr val="tx1"/>
                </a:solidFill>
                <a:latin typeface="Verdana"/>
              </a:defRPr>
            </a:lvl8pPr>
            <a:lvl9pPr marL="3886200" indent="-228600">
              <a:spcBef>
                <a:spcPts val="0"/>
              </a:spcBef>
              <a:spcAft>
                <a:spcPts val="0"/>
              </a:spcAft>
              <a:defRPr sz="2400">
                <a:solidFill>
                  <a:schemeClr val="tx1"/>
                </a:solidFill>
                <a:latin typeface="Verdana"/>
              </a:defRPr>
            </a:lvl9pPr>
          </a:lstStyle>
          <a:p>
            <a:pPr>
              <a:defRPr/>
            </a:pPr>
            <a:fld id="{74464915-A5FD-49E5-93B4-4E8ED57D02E4}" type="slidenum">
              <a:rPr lang="de-DE" sz="1400"/>
              <a:t>9</a:t>
            </a:fld>
            <a:endParaRPr lang="de-DE" sz="1400"/>
          </a:p>
        </p:txBody>
      </p:sp>
      <p:pic>
        <p:nvPicPr>
          <p:cNvPr id="2064610987" name="Grafik 2064610986"/>
          <p:cNvPicPr>
            <a:picLocks noChangeAspect="1"/>
          </p:cNvPicPr>
          <p:nvPr/>
        </p:nvPicPr>
        <p:blipFill>
          <a:blip r:embed="rId2"/>
          <a:stretch/>
        </p:blipFill>
        <p:spPr bwMode="auto">
          <a:xfrm>
            <a:off x="5104198" y="6291146"/>
            <a:ext cx="2774640" cy="421794"/>
          </a:xfrm>
          <a:prstGeom prst="rect">
            <a:avLst/>
          </a:prstGeom>
        </p:spPr>
      </p:pic>
    </p:spTree>
  </p:cSld>
  <p:clrMapOvr>
    <a:masterClrMapping/>
  </p:clrMapOvr>
</p:sld>
</file>

<file path=ppt/theme/theme1.xml><?xml version="1.0" encoding="utf-8"?>
<a:theme xmlns:a="http://schemas.openxmlformats.org/drawingml/2006/main" name="Master für Folien ab der 2. VL">
  <a:themeElements>
    <a:clrScheme name="Master für Folien ab der 2. VL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aster für Folien ab der 2. VL">
      <a:majorFont>
        <a:latin typeface="Verdana"/>
        <a:ea typeface="Arial"/>
        <a:cs typeface="Arial"/>
      </a:majorFont>
      <a:minorFont>
        <a:latin typeface="Verdana"/>
        <a:ea typeface="Arial"/>
        <a:cs typeface="Arial"/>
      </a:minorFont>
    </a:fontScheme>
    <a:fmtScheme name="Larissa">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xfrm>
          <a:off x="0" y="0"/>
          <a:ext cx="1" cy="1"/>
        </a:xfrm>
        <a:prstGeom prst="rect">
          <a:avLst/>
        </a:prstGeom>
        <a:solidFill>
          <a:schemeClr val="accent1"/>
        </a:solidFill>
        <a:ln w="9525" cap="flat" cmpd="sng" algn="ctr">
          <a:solidFill>
            <a:schemeClr val="tx1"/>
          </a:solidFill>
          <a:prstDash val="solid"/>
          <a:miter lim="800000"/>
          <a:headEnd type="none" w="med" len="med"/>
          <a:tailEnd type="none" w="med" len="med"/>
        </a:ln>
      </a:spPr>
      <a:bodyPr/>
      <a:lstStyle/>
    </a:spDef>
    <a:lnDef>
      <a:spPr bwMode="auto">
        <a:xfrm>
          <a:off x="0" y="0"/>
          <a:ext cx="1" cy="1"/>
        </a:xfrm>
        <a:prstGeom prst="rect">
          <a:avLst/>
        </a:prstGeom>
        <a:solidFill>
          <a:schemeClr val="accent1"/>
        </a:solidFill>
        <a:ln w="9525" cap="flat" cmpd="sng" algn="ctr">
          <a:solidFill>
            <a:schemeClr val="tx1"/>
          </a:solidFill>
          <a:prstDash val="solid"/>
          <a:miter lim="800000"/>
          <a:headEnd type="none" w="med" len="med"/>
          <a:tailEnd type="none" w="med" len="med"/>
        </a:ln>
      </a:spPr>
      <a:bodyPr/>
      <a:lstStyle/>
    </a:lnDef>
  </a:objectDefaults>
  <a:extraClrSchemeLst>
    <a:extraClrScheme>
      <a:clrScheme name="Master für Folien ab der 2. VL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für Folien ab der 2. VL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für Folien ab der 2. VL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für Folien ab der 2. VL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für Folien ab der 2. V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für Folien ab der 2. V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für Folien ab der 2. V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33602B944A49C944BEBFF79BE11308B4" ma:contentTypeVersion="13" ma:contentTypeDescription="Ein neues Dokument erstellen." ma:contentTypeScope="" ma:versionID="eb6ca4cac2cf57a1ce073cfb3d227628">
  <xsd:schema xmlns:xsd="http://www.w3.org/2001/XMLSchema" xmlns:xs="http://www.w3.org/2001/XMLSchema" xmlns:p="http://schemas.microsoft.com/office/2006/metadata/properties" xmlns:ns2="64852e82-1c65-46f3-8dcd-4c53b5adb237" xmlns:ns3="47f16888-457c-4f82-a245-c9351203d39e" targetNamespace="http://schemas.microsoft.com/office/2006/metadata/properties" ma:root="true" ma:fieldsID="f94d0e962730ee85e0ae428320560897" ns2:_="" ns3:_="">
    <xsd:import namespace="64852e82-1c65-46f3-8dcd-4c53b5adb237"/>
    <xsd:import namespace="47f16888-457c-4f82-a245-c9351203d39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852e82-1c65-46f3-8dcd-4c53b5adb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5" nillable="true" ma:taxonomy="true" ma:internalName="lcf76f155ced4ddcb4097134ff3c332f" ma:taxonomyFieldName="MediaServiceImageTags" ma:displayName="Bildmarkierungen" ma:readOnly="false" ma:fieldId="{5cf76f15-5ced-4ddc-b409-7134ff3c332f}" ma:taxonomyMulti="true" ma:sspId="d6e76d68-dafa-4272-aea9-2fd8efe6694e" ma:termSetId="09814cd3-568e-fe90-9814-8d621ff8fb84" ma:anchorId="fba54fb3-c3e1-fe81-a776-ca4b69148c4d" ma:open="true" ma:isKeyword="false">
      <xsd:complexType>
        <xsd:sequence>
          <xsd:element ref="pc:Terms" minOccurs="0" maxOccurs="1"/>
        </xsd:sequence>
      </xsd:complex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7f16888-457c-4f82-a245-c9351203d39e"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102096b3-228b-4d2f-b815-4a2810b8938e}" ma:internalName="TaxCatchAll" ma:showField="CatchAllData" ma:web="47f16888-457c-4f82-a245-c9351203d39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4852e82-1c65-46f3-8dcd-4c53b5adb237">
      <Terms xmlns="http://schemas.microsoft.com/office/infopath/2007/PartnerControls"/>
    </lcf76f155ced4ddcb4097134ff3c332f>
    <TaxCatchAll xmlns="47f16888-457c-4f82-a245-c9351203d39e" xsi:nil="true"/>
  </documentManagement>
</p:properties>
</file>

<file path=customXml/itemProps1.xml><?xml version="1.0" encoding="utf-8"?>
<ds:datastoreItem xmlns:ds="http://schemas.openxmlformats.org/officeDocument/2006/customXml" ds:itemID="{7C7073F4-12BD-4082-81BF-04D97BAD677F}"/>
</file>

<file path=customXml/itemProps2.xml><?xml version="1.0" encoding="utf-8"?>
<ds:datastoreItem xmlns:ds="http://schemas.openxmlformats.org/officeDocument/2006/customXml" ds:itemID="{44131D64-5E05-4AA0-AE83-0336307CA810}"/>
</file>

<file path=customXml/itemProps3.xml><?xml version="1.0" encoding="utf-8"?>
<ds:datastoreItem xmlns:ds="http://schemas.openxmlformats.org/officeDocument/2006/customXml" ds:itemID="{8C7AD216-B9D8-4055-AB46-1B0E7C4FE6D4}"/>
</file>

<file path=docProps/app.xml><?xml version="1.0" encoding="utf-8"?>
<Properties xmlns="http://schemas.openxmlformats.org/officeDocument/2006/extended-properties" xmlns:vt="http://schemas.openxmlformats.org/officeDocument/2006/docPropsVTypes">
  <Template>C:\Programme\Microsoft Office\Templates\Presentation Designs\Übergänge.pot</Template>
  <TotalTime>0</TotalTime>
  <Words>1273</Words>
  <Application>Microsoft Office PowerPoint</Application>
  <DocSecurity>0</DocSecurity>
  <PresentationFormat>Bildschirmpräsentation (4:3)</PresentationFormat>
  <Paragraphs>104</Paragraphs>
  <Slides>18</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18</vt:i4>
      </vt:variant>
    </vt:vector>
  </HeadingPairs>
  <TitlesOfParts>
    <vt:vector size="21" baseType="lpstr">
      <vt:lpstr>Arial</vt:lpstr>
      <vt:lpstr>Verdana</vt:lpstr>
      <vt:lpstr>Master für Folien ab der 2. VL</vt:lpstr>
      <vt:lpstr>IV. Von der EU der „6“ zur „EU-28/27“</vt:lpstr>
      <vt:lpstr>IV. Von der EU der „6“ zur „EU-28/27“</vt:lpstr>
      <vt:lpstr>Der Brexit</vt:lpstr>
      <vt:lpstr>Einführung von Art. 50 EUV im Vertrag von Lissabon</vt:lpstr>
      <vt:lpstr>Art. 50 EUV</vt:lpstr>
      <vt:lpstr>Stationen des Brexits</vt:lpstr>
      <vt:lpstr>Stationen des Brexits I</vt:lpstr>
      <vt:lpstr>Stationen des Brexits II</vt:lpstr>
      <vt:lpstr>Der Brexit aus Integrations-theoretischer Perspektive </vt:lpstr>
      <vt:lpstr>Die Europäische Nachbarschaftspolitik (ENP)</vt:lpstr>
      <vt:lpstr>Die Europäische Nachbarschaftspolitik</vt:lpstr>
      <vt:lpstr>Auszüge aus: KOM(2004) 373 endgültig</vt:lpstr>
      <vt:lpstr>Die Europäische Nachbarschaftspolitik</vt:lpstr>
      <vt:lpstr>Die Europäische Nachbarschaftspolitik</vt:lpstr>
      <vt:lpstr>Reform und Neuausrichtung  der ENP</vt:lpstr>
      <vt:lpstr>Bewertung ENP</vt:lpstr>
      <vt:lpstr>Theoretische Fragestellung</vt:lpstr>
      <vt:lpstr>Literatur</vt:lpstr>
    </vt:vector>
  </TitlesOfParts>
  <Manager/>
  <Company>Fa. Wasöhrl</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Daniela Wasöhrl</dc:creator>
  <cp:keywords/>
  <dc:description/>
  <cp:lastModifiedBy>Reiter, Florence</cp:lastModifiedBy>
  <cp:revision>124</cp:revision>
  <dcterms:created xsi:type="dcterms:W3CDTF">2008-07-02T17:20:27Z</dcterms:created>
  <dcterms:modified xsi:type="dcterms:W3CDTF">2022-09-28T13:25:24Z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0x01010033602B944A49C944BEBFF79BE11308B4</vt:lpwstr>
  </property>
</Properties>
</file>