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 showSpecialPlsOnTitleSld="0">
  <p:sldMasterIdLst>
    <p:sldMasterId id="2147483648" r:id="rId1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</p:sldIdLst>
  <p:sldSz cx="9144000" cy="6858000" type="screen4x3"/>
  <p:notesSz cx="9144000" cy="6858000"/>
  <p:defaultTextStyle>
    <a:defPPr>
      <a:defRPr lang="de-DE"/>
    </a:defPPr>
    <a:lvl1pPr algn="l">
      <a:spcBef>
        <a:spcPts val="0"/>
      </a:spcBef>
      <a:spcAft>
        <a:spcPts val="0"/>
      </a:spcAft>
      <a:defRPr sz="2400">
        <a:solidFill>
          <a:schemeClr val="tx1"/>
        </a:solidFill>
        <a:latin typeface="Verdana"/>
        <a:ea typeface="+mn-ea"/>
        <a:cs typeface="+mn-cs"/>
      </a:defRPr>
    </a:lvl1pPr>
    <a:lvl2pPr marL="457200" algn="l">
      <a:spcBef>
        <a:spcPts val="0"/>
      </a:spcBef>
      <a:spcAft>
        <a:spcPts val="0"/>
      </a:spcAft>
      <a:defRPr sz="2400">
        <a:solidFill>
          <a:schemeClr val="tx1"/>
        </a:solidFill>
        <a:latin typeface="Verdana"/>
        <a:ea typeface="+mn-ea"/>
        <a:cs typeface="+mn-cs"/>
      </a:defRPr>
    </a:lvl2pPr>
    <a:lvl3pPr marL="914400" algn="l">
      <a:spcBef>
        <a:spcPts val="0"/>
      </a:spcBef>
      <a:spcAft>
        <a:spcPts val="0"/>
      </a:spcAft>
      <a:defRPr sz="2400">
        <a:solidFill>
          <a:schemeClr val="tx1"/>
        </a:solidFill>
        <a:latin typeface="Verdana"/>
        <a:ea typeface="+mn-ea"/>
        <a:cs typeface="+mn-cs"/>
      </a:defRPr>
    </a:lvl3pPr>
    <a:lvl4pPr marL="1371600" algn="l">
      <a:spcBef>
        <a:spcPts val="0"/>
      </a:spcBef>
      <a:spcAft>
        <a:spcPts val="0"/>
      </a:spcAft>
      <a:defRPr sz="2400">
        <a:solidFill>
          <a:schemeClr val="tx1"/>
        </a:solidFill>
        <a:latin typeface="Verdana"/>
        <a:ea typeface="+mn-ea"/>
        <a:cs typeface="+mn-cs"/>
      </a:defRPr>
    </a:lvl4pPr>
    <a:lvl5pPr marL="1828800" algn="l">
      <a:spcBef>
        <a:spcPts val="0"/>
      </a:spcBef>
      <a:spcAft>
        <a:spcPts val="0"/>
      </a:spcAft>
      <a:defRPr sz="2400">
        <a:solidFill>
          <a:schemeClr val="tx1"/>
        </a:solidFill>
        <a:latin typeface="Verdana"/>
        <a:ea typeface="+mn-ea"/>
        <a:cs typeface="+mn-cs"/>
      </a:defRPr>
    </a:lvl5pPr>
    <a:lvl6pPr marL="2286000" algn="l" defTabSz="914400">
      <a:defRPr sz="2400">
        <a:solidFill>
          <a:schemeClr val="tx1"/>
        </a:solidFill>
        <a:latin typeface="Verdana"/>
        <a:ea typeface="+mn-ea"/>
        <a:cs typeface="+mn-cs"/>
      </a:defRPr>
    </a:lvl6pPr>
    <a:lvl7pPr marL="2743200" algn="l" defTabSz="914400">
      <a:defRPr sz="2400">
        <a:solidFill>
          <a:schemeClr val="tx1"/>
        </a:solidFill>
        <a:latin typeface="Verdana"/>
        <a:ea typeface="+mn-ea"/>
        <a:cs typeface="+mn-cs"/>
      </a:defRPr>
    </a:lvl7pPr>
    <a:lvl8pPr marL="3200400" algn="l" defTabSz="914400">
      <a:defRPr sz="2400">
        <a:solidFill>
          <a:schemeClr val="tx1"/>
        </a:solidFill>
        <a:latin typeface="Verdana"/>
        <a:ea typeface="+mn-ea"/>
        <a:cs typeface="+mn-cs"/>
      </a:defRPr>
    </a:lvl8pPr>
    <a:lvl9pPr marL="3657600" algn="l" defTabSz="914400">
      <a:defRPr sz="2400">
        <a:solidFill>
          <a:schemeClr val="tx1"/>
        </a:solidFill>
        <a:latin typeface="Verdana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236" y="-90"/>
      </p:cViewPr>
      <p:guideLst>
        <p:guide pos="2160" orient="horz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17" Type="http://schemas.openxmlformats.org/officeDocument/2006/relationships/customXml" Target="../customXml/item3.xml"/><Relationship Id="rId2" Type="http://schemas.openxmlformats.org/officeDocument/2006/relationships/theme" Target="theme/theme1.xml"/><Relationship Id="rId16" Type="http://schemas.openxmlformats.org/officeDocument/2006/relationships/customXml" Target="../customXml/item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customXml" Target="../customXml/item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media/image1.png>
</file>

<file path=ppt/media/image2.jpg>
</file>

<file path=ppt/media/image3.png>
</file>

<file path=ppt/media/image4.png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0" type="title" userDrawn="1">
  <p:cSld name="Titelfoli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pic>
        <p:nvPicPr>
          <p:cNvPr id="4" name="Picture 5" descr="logo1" hidden="0"/>
          <p:cNvPicPr>
            <a:picLocks noChangeAspect="1" noChangeArrowheads="1"/>
          </p:cNvPicPr>
          <p:nvPr isPhoto="0" userDrawn="1"/>
        </p:nvPicPr>
        <p:blipFill>
          <a:blip r:embed="rId2"/>
          <a:stretch/>
        </p:blipFill>
        <p:spPr bwMode="auto">
          <a:xfrm>
            <a:off x="6781800" y="457200"/>
            <a:ext cx="1858963" cy="639763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Line 6" hidden="0"/>
          <p:cNvSpPr>
            <a:spLocks noChangeShapeType="1"/>
          </p:cNvSpPr>
          <p:nvPr isPhoto="0" userDrawn="1"/>
        </p:nvSpPr>
        <p:spPr bwMode="auto">
          <a:xfrm>
            <a:off x="304800" y="1295400"/>
            <a:ext cx="8382000" cy="0"/>
          </a:xfrm>
          <a:prstGeom prst="line">
            <a:avLst/>
          </a:pr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6" name="Line 7" hidden="0"/>
          <p:cNvSpPr>
            <a:spLocks noChangeShapeType="1"/>
          </p:cNvSpPr>
          <p:nvPr isPhoto="0" userDrawn="1"/>
        </p:nvSpPr>
        <p:spPr bwMode="auto">
          <a:xfrm>
            <a:off x="685800" y="838200"/>
            <a:ext cx="0" cy="5791200"/>
          </a:xfrm>
          <a:prstGeom prst="line">
            <a:avLst/>
          </a:pr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7" name="Line 9" hidden="0"/>
          <p:cNvSpPr>
            <a:spLocks noChangeShapeType="1"/>
          </p:cNvSpPr>
          <p:nvPr isPhoto="0" userDrawn="1"/>
        </p:nvSpPr>
        <p:spPr bwMode="auto">
          <a:xfrm>
            <a:off x="304800" y="6172200"/>
            <a:ext cx="8458200" cy="0"/>
          </a:xfrm>
          <a:prstGeom prst="line">
            <a:avLst/>
          </a:pr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Text Box 12" hidden="0"/>
          <p:cNvSpPr txBox="1">
            <a:spLocks noChangeArrowheads="1"/>
          </p:cNvSpPr>
          <p:nvPr isPhoto="0" userDrawn="1"/>
        </p:nvSpPr>
        <p:spPr bwMode="auto">
          <a:xfrm>
            <a:off x="755650" y="6237288"/>
            <a:ext cx="3276600" cy="457200"/>
          </a:xfrm>
          <a:prstGeom prst="rect">
            <a:avLst/>
          </a:prstGeom>
          <a:noFill/>
          <a:ln>
            <a:noFill/>
          </a:ln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Verdana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Verdana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Verdana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defRPr/>
            </a:pPr>
            <a:r>
              <a:rPr lang="de-DE" sz="1200"/>
              <a:t>Prof. Dr. Daniel Göler</a:t>
            </a:r>
            <a:br>
              <a:rPr lang="de-DE" sz="1200"/>
            </a:br>
            <a:r>
              <a:rPr lang="de-DE" sz="1200"/>
              <a:t>Professur für European Studies</a:t>
            </a:r>
            <a:r>
              <a:rPr lang="de-DE" sz="1000"/>
              <a:t> </a:t>
            </a:r>
            <a:endParaRPr/>
          </a:p>
        </p:txBody>
      </p:sp>
      <p:sp>
        <p:nvSpPr>
          <p:cNvPr id="9" name="Text Box 13" hidden="0"/>
          <p:cNvSpPr txBox="1">
            <a:spLocks noChangeArrowheads="1"/>
          </p:cNvSpPr>
          <p:nvPr isPhoto="0" userDrawn="1"/>
        </p:nvSpPr>
        <p:spPr bwMode="auto">
          <a:xfrm>
            <a:off x="755650" y="765175"/>
            <a:ext cx="6048375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Verdana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Verdana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Verdana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defRPr/>
            </a:pPr>
            <a:r>
              <a:rPr lang="de-DE" sz="2000"/>
              <a:t> </a:t>
            </a:r>
            <a:endParaRPr/>
          </a:p>
        </p:txBody>
      </p:sp>
      <p:sp>
        <p:nvSpPr>
          <p:cNvPr id="13314" name="Rectangle 2" hidden="0"/>
          <p:cNvSpPr>
            <a:spLocks noChangeArrowheads="1" noGrp="1"/>
          </p:cNvSpPr>
          <p:nvPr isPhoto="0" userDrawn="0">
            <p:ph type="ctrTitle" hasCustomPrompt="0"/>
          </p:nvPr>
        </p:nvSpPr>
        <p:spPr bwMode="auto">
          <a:xfrm>
            <a:off x="827088" y="2133600"/>
            <a:ext cx="7845425" cy="1470025"/>
          </a:xfrm>
          <a:prstGeom prst="rect">
            <a:avLst/>
          </a:prstGeom>
          <a:solidFill>
            <a:srgbClr val="FF6600"/>
          </a:solidFill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13315" name="Rectangle 3" hidden="0"/>
          <p:cNvSpPr>
            <a:spLocks noChangeArrowheads="1" noGrp="1"/>
          </p:cNvSpPr>
          <p:nvPr isPhoto="0" userDrawn="0">
            <p:ph type="subTitle" idx="1" hasCustomPrompt="0"/>
          </p:nvPr>
        </p:nvSpPr>
        <p:spPr bwMode="auto">
          <a:xfrm>
            <a:off x="1371600" y="3886200"/>
            <a:ext cx="6400800" cy="1752599"/>
          </a:xfrm>
        </p:spPr>
        <p:txBody>
          <a:bodyPr/>
          <a:lstStyle>
            <a:lvl1pPr marL="0" indent="0" algn="ctr">
              <a:buFontTx/>
              <a:buNone/>
              <a:defRPr sz="20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10" name="Rectangle 4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118E96-4C38-4BF2-BE98-C4BC8A36E1AD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x" userDrawn="1">
  <p:cSld name="Titel und vertikaler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el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3" name="Vertikaler Textplatzhalt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/>
          </a:p>
        </p:txBody>
      </p:sp>
      <p:sp>
        <p:nvSpPr>
          <p:cNvPr id="4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25438D-E625-4AFE-A5F8-5B5982BC05C7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itleAndTx" userDrawn="1">
  <p:cSld name="Vertikaler Titel und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Vertikaler Titel 1" hidden="0"/>
          <p:cNvSpPr>
            <a:spLocks noGrp="1"/>
          </p:cNvSpPr>
          <p:nvPr isPhoto="0" userDrawn="0">
            <p:ph type="title" orient="vert" hasCustomPrompt="0"/>
          </p:nvPr>
        </p:nvSpPr>
        <p:spPr bwMode="auto">
          <a:xfrm>
            <a:off x="6515100" y="381000"/>
            <a:ext cx="1943100" cy="5562600"/>
          </a:xfrm>
        </p:spPr>
        <p:txBody>
          <a:bodyPr vert="eaVert"/>
          <a:lstStyle/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3" name="Vertikaler Textplatzhalt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>
          <a:xfrm>
            <a:off x="685800" y="381000"/>
            <a:ext cx="5676900" cy="5562600"/>
          </a:xfrm>
        </p:spPr>
        <p:txBody>
          <a:bodyPr vert="eaVert"/>
          <a:lstStyle/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/>
          </a:p>
        </p:txBody>
      </p:sp>
      <p:sp>
        <p:nvSpPr>
          <p:cNvPr id="4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D4457D-2978-4933-8AA5-F4063D3A5D29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Titel und Inhal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el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3" name="Inhaltsplatzhalter 2" hidden="0"/>
          <p:cNvSpPr>
            <a:spLocks noGrp="1"/>
          </p:cNvSpPr>
          <p:nvPr isPhoto="0" userDrawn="0">
            <p:ph idx="1" hasCustomPrompt="0"/>
          </p:nvPr>
        </p:nvSpPr>
        <p:spPr bwMode="auto"/>
        <p:txBody>
          <a:bodyPr/>
          <a:lstStyle/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/>
          </a:p>
        </p:txBody>
      </p:sp>
      <p:sp>
        <p:nvSpPr>
          <p:cNvPr id="4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BE4BFF-89AD-4810-B4D3-D0867BD80F4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secHead" userDrawn="1">
  <p:cSld name="Abschnitts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el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3" name="Textplatzhalt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</p:txBody>
      </p:sp>
      <p:sp>
        <p:nvSpPr>
          <p:cNvPr id="4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5AC79C-B18C-479A-967A-BAFE93BBEEC2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Obj" userDrawn="1">
  <p:cSld name="Zwei Inhalt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el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3" name="Inhaltsplatzhalter 2" hidden="0"/>
          <p:cNvSpPr>
            <a:spLocks noGrp="1"/>
          </p:cNvSpPr>
          <p:nvPr isPhoto="0" userDrawn="0">
            <p:ph sz="half" idx="1" hasCustomPrompt="0"/>
          </p:nvPr>
        </p:nvSpPr>
        <p:spPr bwMode="auto">
          <a:xfrm>
            <a:off x="685800" y="1371600"/>
            <a:ext cx="38100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/>
          </a:p>
        </p:txBody>
      </p:sp>
      <p:sp>
        <p:nvSpPr>
          <p:cNvPr id="4" name="Inhaltsplatzhalt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4648200" y="1371600"/>
            <a:ext cx="38100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/>
          </a:p>
        </p:txBody>
      </p:sp>
      <p:sp>
        <p:nvSpPr>
          <p:cNvPr id="5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1ED537-B701-4810-A44E-5FAD6E91CF0E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TxTwoObj" userDrawn="1">
  <p:cSld name="Vergleich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el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3" name="Textplatzhalt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</p:txBody>
      </p:sp>
      <p:sp>
        <p:nvSpPr>
          <p:cNvPr id="4" name="Inhaltsplatzhalt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/>
          </a:p>
        </p:txBody>
      </p:sp>
      <p:sp>
        <p:nvSpPr>
          <p:cNvPr id="5" name="Textplatzhalter 4" hidden="0"/>
          <p:cNvSpPr>
            <a:spLocks noGrp="1"/>
          </p:cNvSpPr>
          <p:nvPr isPhoto="0" userDrawn="0">
            <p:ph type="body" sz="quarter" idx="3" hasCustomPrompt="0"/>
          </p:nvPr>
        </p:nvSpPr>
        <p:spPr bwMode="auto"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</p:txBody>
      </p:sp>
      <p:sp>
        <p:nvSpPr>
          <p:cNvPr id="6" name="Inhaltsplatzhalter 5" hidden="0"/>
          <p:cNvSpPr>
            <a:spLocks noGrp="1"/>
          </p:cNvSpPr>
          <p:nvPr isPhoto="0" userDrawn="0">
            <p:ph sz="quarter" idx="4" hasCustomPrompt="0"/>
          </p:nvPr>
        </p:nvSpPr>
        <p:spPr bwMode="auto"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/>
          </a:p>
        </p:txBody>
      </p:sp>
      <p:sp>
        <p:nvSpPr>
          <p:cNvPr id="7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025273-F291-4C39-A838-7ED325A32CF5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Only" userDrawn="1">
  <p:cSld name="Nur Titel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el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3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97D422-6A78-4571-B321-2734A71DB2BE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blank" userDrawn="1">
  <p:cSld name="Leer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63A078-994E-48D4-B506-037B7BF389B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Tx" userDrawn="1">
  <p:cSld name="Inhalt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el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3" name="Inhaltsplatzhalter 2" hidden="0"/>
          <p:cNvSpPr>
            <a:spLocks noGrp="1"/>
          </p:cNvSpPr>
          <p:nvPr isPhoto="0" userDrawn="0">
            <p:ph idx="1" hasCustomPrompt="0"/>
          </p:nvPr>
        </p:nvSpPr>
        <p:spPr bwMode="auto"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/>
          </a:p>
        </p:txBody>
      </p:sp>
      <p:sp>
        <p:nvSpPr>
          <p:cNvPr id="4" name="Textplatzhalt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</p:txBody>
      </p:sp>
      <p:sp>
        <p:nvSpPr>
          <p:cNvPr id="5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71E6A1-9BFA-48BC-BCED-B66CA1206286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picTx" userDrawn="1">
  <p:cSld name="Bild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el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pPr>
              <a:defRPr/>
            </a:pPr>
            <a:r>
              <a:rPr lang="de-DE"/>
              <a:t>Titelmasterformat durch Klicken bearbeiten</a:t>
            </a:r>
            <a:endParaRPr/>
          </a:p>
        </p:txBody>
      </p:sp>
      <p:sp>
        <p:nvSpPr>
          <p:cNvPr id="3" name="Bildplatzhalter 2" hidden="0"/>
          <p:cNvSpPr>
            <a:spLocks noGrp="1"/>
          </p:cNvSpPr>
          <p:nvPr isPhoto="0" userDrawn="0">
            <p:ph type="pic" idx="1" hasCustomPrompt="0"/>
          </p:nvPr>
        </p:nvSpPr>
        <p:spPr bwMode="auto"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>
              <a:defRPr/>
            </a:pPr>
            <a:endParaRPr lang="de-DE"/>
          </a:p>
        </p:txBody>
      </p:sp>
      <p:sp>
        <p:nvSpPr>
          <p:cNvPr id="4" name="Textplatzhalt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>
              <a:defRPr/>
            </a:pPr>
            <a:r>
              <a:rPr lang="de-DE"/>
              <a:t>Textmasterformate durch Klicken bearbeiten</a:t>
            </a:r>
            <a:endParaRPr/>
          </a:p>
        </p:txBody>
      </p:sp>
      <p:sp>
        <p:nvSpPr>
          <p:cNvPr id="5" name="Rectangle 6" hidden="0"/>
          <p:cNvSpPr>
            <a:spLocks noChangeArrowheads="1" noGrp="1"/>
          </p:cNvSpPr>
          <p:nvPr isPhoto="0" userDrawn="0">
            <p:ph type="sldNum" sz="quarter" idx="10" hasCustomPrompt="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382BE13-2A71-4590-A664-AAE7AD1FA48B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Pr shadeToTitle="0">
        <a:solidFill>
          <a:schemeClr val="bg1"/>
        </a:solidFill>
      </p:bgPr>
    </p:bg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026" name="Rectangle 2" hidden="0"/>
          <p:cNvSpPr>
            <a:spLocks noChangeArrowheads="1" noGrp="1"/>
          </p:cNvSpPr>
          <p:nvPr isPhoto="0" userDrawn="0">
            <p:ph type="title" hasCustomPrompt="0"/>
          </p:nvPr>
        </p:nvSpPr>
        <p:spPr bwMode="auto">
          <a:xfrm>
            <a:off x="685800" y="381000"/>
            <a:ext cx="5943600" cy="76200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/>
          </a:bodyPr>
          <a:lstStyle/>
          <a:p>
            <a:pPr lvl="0">
              <a:defRPr/>
            </a:pPr>
            <a:r>
              <a:rPr lang="de-DE"/>
              <a:t>Klicken Sie, um das Titelformat zu bearbeiten</a:t>
            </a:r>
            <a:endParaRPr/>
          </a:p>
        </p:txBody>
      </p:sp>
      <p:sp>
        <p:nvSpPr>
          <p:cNvPr id="1027" name="Rectangle 3" hidden="0"/>
          <p:cNvSpPr>
            <a:spLocks noChangeArrowheads="1" noGrp="1"/>
          </p:cNvSpPr>
          <p:nvPr isPhoto="0" userDrawn="0">
            <p:ph type="body" idx="1" hasCustomPrompt="0"/>
          </p:nvPr>
        </p:nvSpPr>
        <p:spPr bwMode="auto">
          <a:xfrm>
            <a:off x="685800" y="1371600"/>
            <a:ext cx="7772400" cy="457200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/>
          </a:bodyPr>
          <a:lstStyle/>
          <a:p>
            <a:pPr lvl="0">
              <a:defRPr/>
            </a:pPr>
            <a:r>
              <a:rPr lang="de-DE"/>
              <a:t>Klicken Sie, um die Formate des Vorlagentextes zu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/>
          </a:p>
        </p:txBody>
      </p:sp>
      <p:sp>
        <p:nvSpPr>
          <p:cNvPr id="1030" name="Rectangle 6" hidden="0"/>
          <p:cNvSpPr>
            <a:spLocks noChangeArrowheads="1" noGrp="1"/>
          </p:cNvSpPr>
          <p:nvPr isPhoto="0" userDrawn="0">
            <p:ph type="sldNum" sz="quarter" idx="4" hasCustomPrompt="0"/>
          </p:nvPr>
        </p:nvSpPr>
        <p:spPr bwMode="auto">
          <a:xfrm>
            <a:off x="6553200" y="64008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/>
          </a:bodyPr>
          <a:lstStyle>
            <a:lvl1pPr algn="r">
              <a:defRPr sz="1400"/>
            </a:lvl1pPr>
          </a:lstStyle>
          <a:p>
            <a:pPr>
              <a:defRPr/>
            </a:pPr>
            <a:fld id="{D3D872A1-B1AA-4C8E-87BF-160C6BCFD947}" type="slidenum">
              <a:rPr lang="de-DE"/>
              <a:t/>
            </a:fld>
            <a:endParaRPr lang="de-DE"/>
          </a:p>
        </p:txBody>
      </p:sp>
      <p:pic>
        <p:nvPicPr>
          <p:cNvPr id="1029" name="Picture 7" descr="logo1" hidden="0"/>
          <p:cNvPicPr>
            <a:picLocks noChangeAspect="1" noChangeArrowheads="1"/>
          </p:cNvPicPr>
          <p:nvPr isPhoto="0" userDrawn="1"/>
        </p:nvPicPr>
        <p:blipFill>
          <a:blip r:embed="rId13"/>
          <a:stretch/>
        </p:blipFill>
        <p:spPr bwMode="auto">
          <a:xfrm>
            <a:off x="6781800" y="457200"/>
            <a:ext cx="1858963" cy="639763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Line 9" hidden="0"/>
          <p:cNvSpPr>
            <a:spLocks noChangeShapeType="1"/>
          </p:cNvSpPr>
          <p:nvPr isPhoto="0" userDrawn="1"/>
        </p:nvSpPr>
        <p:spPr bwMode="auto">
          <a:xfrm>
            <a:off x="304800" y="1295400"/>
            <a:ext cx="8382000" cy="0"/>
          </a:xfrm>
          <a:prstGeom prst="line">
            <a:avLst/>
          </a:pr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1031" name="Line 10" hidden="0"/>
          <p:cNvSpPr>
            <a:spLocks noChangeShapeType="1"/>
          </p:cNvSpPr>
          <p:nvPr isPhoto="0" userDrawn="1"/>
        </p:nvSpPr>
        <p:spPr bwMode="auto">
          <a:xfrm>
            <a:off x="685800" y="838200"/>
            <a:ext cx="0" cy="5791200"/>
          </a:xfrm>
          <a:prstGeom prst="line">
            <a:avLst/>
          </a:pr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1035" name="Text Box 11" hidden="0"/>
          <p:cNvSpPr txBox="1">
            <a:spLocks noChangeArrowheads="1"/>
          </p:cNvSpPr>
          <p:nvPr isPhoto="0" userDrawn="1"/>
        </p:nvSpPr>
        <p:spPr bwMode="auto">
          <a:xfrm>
            <a:off x="685800" y="6248400"/>
            <a:ext cx="4606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Verdana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Verdana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Verdana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defRPr sz="24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defRPr/>
            </a:pPr>
            <a:r>
              <a:rPr lang="de-DE" sz="1200"/>
              <a:t>Prof. Dr. Daniel Göler</a:t>
            </a:r>
            <a:br>
              <a:rPr lang="de-DE" sz="1200"/>
            </a:br>
            <a:r>
              <a:rPr lang="de-DE" sz="1200"/>
              <a:t>Jean-Monnet-Lehrstuhl für Europäische Politik</a:t>
            </a:r>
            <a:r>
              <a:rPr lang="de-DE" sz="1000"/>
              <a:t> </a:t>
            </a:r>
            <a:endParaRPr/>
          </a:p>
        </p:txBody>
      </p:sp>
      <p:sp>
        <p:nvSpPr>
          <p:cNvPr id="1033" name="Line 13" hidden="0"/>
          <p:cNvSpPr>
            <a:spLocks noChangeShapeType="1"/>
          </p:cNvSpPr>
          <p:nvPr isPhoto="0" userDrawn="1"/>
        </p:nvSpPr>
        <p:spPr bwMode="auto">
          <a:xfrm>
            <a:off x="304800" y="6172200"/>
            <a:ext cx="8458200" cy="0"/>
          </a:xfrm>
          <a:prstGeom prst="line">
            <a:avLst/>
          </a:pr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1"/>
  <p:txStyles>
    <p:titleStyle>
      <a:lvl1pPr algn="l">
        <a:spcBef>
          <a:spcPts val="0"/>
        </a:spcBef>
        <a:spcAft>
          <a:spcPts val="0"/>
        </a:spcAft>
        <a:defRPr sz="2800" b="1">
          <a:solidFill>
            <a:schemeClr val="tx2"/>
          </a:solidFill>
          <a:latin typeface="+mj-lt"/>
          <a:ea typeface="+mj-ea"/>
          <a:cs typeface="+mj-cs"/>
        </a:defRPr>
      </a:lvl1pPr>
      <a:lvl2pPr algn="l">
        <a:spcBef>
          <a:spcPts val="0"/>
        </a:spcBef>
        <a:spcAft>
          <a:spcPts val="0"/>
        </a:spcAft>
        <a:defRPr sz="2800" b="1">
          <a:solidFill>
            <a:schemeClr val="tx2"/>
          </a:solidFill>
          <a:latin typeface="Verdana"/>
        </a:defRPr>
      </a:lvl2pPr>
      <a:lvl3pPr algn="l">
        <a:spcBef>
          <a:spcPts val="0"/>
        </a:spcBef>
        <a:spcAft>
          <a:spcPts val="0"/>
        </a:spcAft>
        <a:defRPr sz="2800" b="1">
          <a:solidFill>
            <a:schemeClr val="tx2"/>
          </a:solidFill>
          <a:latin typeface="Verdana"/>
        </a:defRPr>
      </a:lvl3pPr>
      <a:lvl4pPr algn="l">
        <a:spcBef>
          <a:spcPts val="0"/>
        </a:spcBef>
        <a:spcAft>
          <a:spcPts val="0"/>
        </a:spcAft>
        <a:defRPr sz="2800" b="1">
          <a:solidFill>
            <a:schemeClr val="tx2"/>
          </a:solidFill>
          <a:latin typeface="Verdana"/>
        </a:defRPr>
      </a:lvl4pPr>
      <a:lvl5pPr algn="l">
        <a:spcBef>
          <a:spcPts val="0"/>
        </a:spcBef>
        <a:spcAft>
          <a:spcPts val="0"/>
        </a:spcAft>
        <a:defRPr sz="2800" b="1">
          <a:solidFill>
            <a:schemeClr val="tx2"/>
          </a:solidFill>
          <a:latin typeface="Verdana"/>
        </a:defRPr>
      </a:lvl5pPr>
      <a:lvl6pPr marL="457200" algn="l">
        <a:spcBef>
          <a:spcPts val="0"/>
        </a:spcBef>
        <a:spcAft>
          <a:spcPts val="0"/>
        </a:spcAft>
        <a:defRPr sz="2800" b="1">
          <a:solidFill>
            <a:schemeClr val="tx2"/>
          </a:solidFill>
          <a:latin typeface="Verdana"/>
        </a:defRPr>
      </a:lvl6pPr>
      <a:lvl7pPr marL="914400" algn="l">
        <a:spcBef>
          <a:spcPts val="0"/>
        </a:spcBef>
        <a:spcAft>
          <a:spcPts val="0"/>
        </a:spcAft>
        <a:defRPr sz="2800" b="1">
          <a:solidFill>
            <a:schemeClr val="tx2"/>
          </a:solidFill>
          <a:latin typeface="Verdana"/>
        </a:defRPr>
      </a:lvl7pPr>
      <a:lvl8pPr marL="1371600" algn="l">
        <a:spcBef>
          <a:spcPts val="0"/>
        </a:spcBef>
        <a:spcAft>
          <a:spcPts val="0"/>
        </a:spcAft>
        <a:defRPr sz="2800" b="1">
          <a:solidFill>
            <a:schemeClr val="tx2"/>
          </a:solidFill>
          <a:latin typeface="Verdana"/>
        </a:defRPr>
      </a:lvl8pPr>
      <a:lvl9pPr marL="1828800" algn="l">
        <a:spcBef>
          <a:spcPts val="0"/>
        </a:spcBef>
        <a:spcAft>
          <a:spcPts val="0"/>
        </a:spcAft>
        <a:defRPr sz="2800" b="1">
          <a:solidFill>
            <a:schemeClr val="tx2"/>
          </a:solidFill>
          <a:latin typeface="Verdana"/>
        </a:defRPr>
      </a:lvl9pPr>
    </p:titleStyle>
    <p:bodyStyle>
      <a:lvl1pPr marL="342900" indent="-342900" algn="l">
        <a:spcBef>
          <a:spcPts val="0"/>
        </a:spcBef>
        <a:spcAft>
          <a:spcPts val="0"/>
        </a:spcAft>
        <a:buClr>
          <a:srgbClr val="FF6600"/>
        </a:buClr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>
        <a:spcBef>
          <a:spcPts val="0"/>
        </a:spcBef>
        <a:spcAft>
          <a:spcPts val="0"/>
        </a:spcAft>
        <a:buClr>
          <a:srgbClr val="FF6600"/>
        </a:buClr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>
        <a:spcBef>
          <a:spcPts val="0"/>
        </a:spcBef>
        <a:spcAft>
          <a:spcPts val="0"/>
        </a:spcAft>
        <a:buClr>
          <a:srgbClr val="FF6600"/>
        </a:buClr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>
        <a:spcBef>
          <a:spcPts val="0"/>
        </a:spcBef>
        <a:spcAft>
          <a:spcPts val="0"/>
        </a:spcAft>
        <a:buClr>
          <a:srgbClr val="FF6600"/>
        </a:buClr>
        <a:buChar char="–"/>
        <a:defRPr>
          <a:solidFill>
            <a:schemeClr val="tx1"/>
          </a:solidFill>
          <a:latin typeface="+mn-lt"/>
        </a:defRPr>
      </a:lvl4pPr>
      <a:lvl5pPr marL="2057400" indent="-228600" algn="l">
        <a:spcBef>
          <a:spcPts val="0"/>
        </a:spcBef>
        <a:spcAft>
          <a:spcPts val="0"/>
        </a:spcAft>
        <a:buClr>
          <a:srgbClr val="FF6600"/>
        </a:buClr>
        <a:buChar char="»"/>
        <a:defRPr sz="1600">
          <a:solidFill>
            <a:schemeClr val="tx1"/>
          </a:solidFill>
          <a:latin typeface="+mn-lt"/>
        </a:defRPr>
      </a:lvl5pPr>
      <a:lvl6pPr marL="2514600" indent="-228600" algn="l">
        <a:spcBef>
          <a:spcPts val="0"/>
        </a:spcBef>
        <a:spcAft>
          <a:spcPts val="0"/>
        </a:spcAft>
        <a:buClr>
          <a:srgbClr val="FF6600"/>
        </a:buClr>
        <a:buChar char="»"/>
        <a:defRPr sz="1600">
          <a:solidFill>
            <a:schemeClr val="tx1"/>
          </a:solidFill>
          <a:latin typeface="+mn-lt"/>
        </a:defRPr>
      </a:lvl6pPr>
      <a:lvl7pPr marL="2971800" indent="-228600" algn="l">
        <a:spcBef>
          <a:spcPts val="0"/>
        </a:spcBef>
        <a:spcAft>
          <a:spcPts val="0"/>
        </a:spcAft>
        <a:buClr>
          <a:srgbClr val="FF6600"/>
        </a:buClr>
        <a:buChar char="»"/>
        <a:defRPr sz="1600">
          <a:solidFill>
            <a:schemeClr val="tx1"/>
          </a:solidFill>
          <a:latin typeface="+mn-lt"/>
        </a:defRPr>
      </a:lvl7pPr>
      <a:lvl8pPr marL="3429000" indent="-228600" algn="l">
        <a:spcBef>
          <a:spcPts val="0"/>
        </a:spcBef>
        <a:spcAft>
          <a:spcPts val="0"/>
        </a:spcAft>
        <a:buClr>
          <a:srgbClr val="FF6600"/>
        </a:buClr>
        <a:buChar char="»"/>
        <a:defRPr sz="1600">
          <a:solidFill>
            <a:schemeClr val="tx1"/>
          </a:solidFill>
          <a:latin typeface="+mn-lt"/>
        </a:defRPr>
      </a:lvl8pPr>
      <a:lvl9pPr marL="3886200" indent="-228600" algn="l">
        <a:spcBef>
          <a:spcPts val="0"/>
        </a:spcBef>
        <a:spcAft>
          <a:spcPts val="0"/>
        </a:spcAft>
        <a:buClr>
          <a:srgbClr val="FF6600"/>
        </a:buClr>
        <a:buChar char="»"/>
        <a:defRPr sz="16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2.jpg"/><Relationship Id="rId3" Type="http://schemas.openxmlformats.org/officeDocument/2006/relationships/image" Target="../media/image3.png"/></Relationships>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3.png"/></Relationships>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hyperlink" Target="https://www.tepsa.eu/watch-the-full-video-tepsa-explainer-differentiated-integration-in-the-european-union/" TargetMode="External"/><Relationship Id="rId3" Type="http://schemas.openxmlformats.org/officeDocument/2006/relationships/hyperlink" Target="https://www.tepsa.eu/watch-a-short-history-of-differentiated-integration-in-the-european-union-jim-cloos-dice-webinars/" TargetMode="External"/><Relationship Id="rId4" Type="http://schemas.openxmlformats.org/officeDocument/2006/relationships/image" Target="../media/image3.png"/></Relationships>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3.png"/></Relationships>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3.png"/></Relationships>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3.png"/></Relationships>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3.png"/></Relationships>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4.png"/><Relationship Id="rId3" Type="http://schemas.openxmlformats.org/officeDocument/2006/relationships/image" Target="../media/image3.png"/></Relationships>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2467" name="Rectangle 3" hidden="0"/>
          <p:cNvSpPr>
            <a:spLocks noChangeArrowheads="1" noGrp="1"/>
          </p:cNvSpPr>
          <p:nvPr isPhoto="0" userDrawn="0">
            <p:ph type="subTitle" idx="1" hasCustomPrompt="0"/>
          </p:nvPr>
        </p:nvSpPr>
        <p:spPr bwMode="auto">
          <a:xfrm>
            <a:off x="4937524" y="1395792"/>
            <a:ext cx="3883559" cy="2753288"/>
          </a:xfrm>
          <a:prstGeom prst="rect">
            <a:avLst/>
          </a:prstGeom>
          <a:solidFill>
            <a:srgbClr val="FF9933">
              <a:alpha val="20000"/>
            </a:srgbClr>
          </a:solidFill>
        </p:spPr>
        <p:txBody>
          <a:bodyPr/>
          <a:lstStyle/>
          <a:p>
            <a:pPr>
              <a:defRPr/>
            </a:pPr>
            <a:r>
              <a:rPr lang="de-DE" sz="2000"/>
              <a:t>Prof. Dr. Daniel Göler </a:t>
            </a:r>
            <a:br>
              <a:rPr lang="de-DE" sz="2000"/>
            </a:br>
            <a:r>
              <a:rPr lang="de-DE" sz="2000"/>
              <a:t>Jean Monnet Lehrstuhl für </a:t>
            </a:r>
            <a:br>
              <a:rPr lang="de-DE" sz="2000"/>
            </a:br>
            <a:r>
              <a:rPr lang="de-DE" sz="2000"/>
              <a:t>Europäische Politik</a:t>
            </a:r>
            <a:endParaRPr/>
          </a:p>
          <a:p>
            <a:pPr>
              <a:defRPr/>
            </a:pPr>
            <a:br>
              <a:rPr lang="de-DE" sz="2000"/>
            </a:br>
            <a:r>
              <a:rPr lang="de-DE" sz="2000"/>
              <a:t>daniel.goeler@uni-passau.de</a:t>
            </a:r>
            <a:endParaRPr/>
          </a:p>
        </p:txBody>
      </p:sp>
      <p:pic>
        <p:nvPicPr>
          <p:cNvPr id="2" name="Grafik 1" hidden="0"/>
          <p:cNvPicPr>
            <a:picLocks noChangeAspect="1"/>
          </p:cNvPicPr>
          <p:nvPr isPhoto="0" userDrawn="0"/>
        </p:nvPicPr>
        <p:blipFill>
          <a:blip r:embed="rId2"/>
          <a:stretch/>
        </p:blipFill>
        <p:spPr bwMode="auto">
          <a:xfrm>
            <a:off x="780137" y="1395792"/>
            <a:ext cx="4128994" cy="2753288"/>
          </a:xfrm>
          <a:prstGeom prst="rect">
            <a:avLst/>
          </a:prstGeom>
        </p:spPr>
      </p:pic>
      <p:sp>
        <p:nvSpPr>
          <p:cNvPr id="4" name="Textfeld 3" hidden="0"/>
          <p:cNvSpPr txBox="1"/>
          <p:nvPr isPhoto="0" userDrawn="0"/>
        </p:nvSpPr>
        <p:spPr bwMode="auto">
          <a:xfrm>
            <a:off x="653048" y="4211122"/>
            <a:ext cx="8568952" cy="21544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defRPr/>
            </a:pPr>
            <a:br>
              <a:rPr lang="de-DE" sz="2200" b="1" u="sng"/>
            </a:br>
            <a:br>
              <a:rPr lang="de-DE" sz="1200" b="1" u="sng"/>
            </a:br>
            <a:r>
              <a:rPr lang="de-DE" sz="2200" b="1" u="sng"/>
              <a:t>9. Sitzung:</a:t>
            </a:r>
            <a:r>
              <a:rPr lang="de-DE" sz="2200" b="1"/>
              <a:t> </a:t>
            </a:r>
            <a:br>
              <a:rPr lang="de-DE" sz="2200" b="1"/>
            </a:br>
            <a:r>
              <a:rPr lang="de-DE" sz="2200" b="1"/>
              <a:t>Flexible /Differenzierte Integration als </a:t>
            </a:r>
            <a:r>
              <a:rPr lang="de-DE" sz="2200" b="1"/>
              <a:t>Lösungsmo-dell</a:t>
            </a:r>
            <a:r>
              <a:rPr lang="de-DE" sz="2200" b="1"/>
              <a:t> der Erweiterungs-/Vertiefungs-problematik </a:t>
            </a:r>
            <a:r>
              <a:rPr lang="de-DE"/>
              <a:t>	</a:t>
            </a:r>
            <a:endParaRPr/>
          </a:p>
          <a:p>
            <a:pPr>
              <a:defRPr/>
            </a:pPr>
            <a:r>
              <a:rPr lang="de-DE"/>
              <a:t>	</a:t>
            </a:r>
            <a:endParaRPr/>
          </a:p>
          <a:p>
            <a:pPr>
              <a:defRPr/>
            </a:pPr>
            <a:endParaRPr lang="de-DE" sz="800"/>
          </a:p>
        </p:txBody>
      </p:sp>
      <p:pic>
        <p:nvPicPr>
          <p:cNvPr id="128747818" name="" hidden="0"/>
          <p:cNvPicPr>
            <a:picLocks noChangeAspect="1"/>
          </p:cNvPicPr>
          <p:nvPr isPhoto="0" userDrawn="0"/>
        </p:nvPicPr>
        <p:blipFill>
          <a:blip r:embed="rId3"/>
          <a:stretch/>
        </p:blipFill>
        <p:spPr bwMode="auto">
          <a:xfrm rot="0" flipH="0" flipV="0">
            <a:off x="4937523" y="6238887"/>
            <a:ext cx="2774642" cy="421795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218" name="Foliennummernplatzhalter 3" hidden="0"/>
          <p:cNvSpPr txBox="1">
            <a:spLocks noGrp="1"/>
          </p:cNvSpPr>
          <p:nvPr isPhoto="0" userDrawn="0"/>
        </p:nvSpPr>
        <p:spPr bwMode="auto">
          <a:xfrm>
            <a:off x="6553200" y="64008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 algn="r">
              <a:spcBef>
                <a:spcPts val="0"/>
              </a:spcBef>
              <a:buClrTx/>
              <a:buFontTx/>
              <a:buNone/>
              <a:defRPr/>
            </a:pPr>
            <a:endParaRPr lang="de-DE" sz="1400">
              <a:ea typeface="ＭＳ Ｐゴシック"/>
              <a:cs typeface="Arial"/>
            </a:endParaRPr>
          </a:p>
        </p:txBody>
      </p:sp>
      <p:sp>
        <p:nvSpPr>
          <p:cNvPr id="9219" name="Rectangle 2" hidden="0"/>
          <p:cNvSpPr>
            <a:spLocks noChangeArrowheads="1" noGrp="1"/>
          </p:cNvSpPr>
          <p:nvPr isPhoto="0" userDrawn="0">
            <p:ph type="title" idx="4294967295" hasCustomPrompt="0"/>
          </p:nvPr>
        </p:nvSpPr>
        <p:spPr bwMode="auto"/>
        <p:txBody>
          <a:bodyPr/>
          <a:lstStyle/>
          <a:p>
            <a:pPr>
              <a:defRPr/>
            </a:pP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r>
              <a:rPr lang="de-DE" sz="2200">
                <a:latin typeface="Arial Black"/>
                <a:ea typeface="ＭＳ Ｐゴシック"/>
                <a:cs typeface="Arial Black"/>
              </a:rPr>
              <a:t>Flexible/Differenzierte Integration</a:t>
            </a: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endParaRPr lang="de-DE" sz="2200">
              <a:latin typeface="Arial Black"/>
              <a:ea typeface="ＭＳ Ｐゴシック"/>
              <a:cs typeface="Arial Black"/>
            </a:endParaRPr>
          </a:p>
        </p:txBody>
      </p:sp>
      <p:sp>
        <p:nvSpPr>
          <p:cNvPr id="9220" name="Rectangle 3" hidden="0"/>
          <p:cNvSpPr>
            <a:spLocks noChangeArrowheads="1" noGrp="1"/>
          </p:cNvSpPr>
          <p:nvPr isPhoto="0" userDrawn="0">
            <p:ph type="body" idx="4294967295" hasCustomPrompt="0"/>
          </p:nvPr>
        </p:nvSpPr>
        <p:spPr bwMode="auto"/>
        <p:txBody>
          <a:bodyPr/>
          <a:lstStyle/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400" b="1">
                <a:ea typeface="ＭＳ Ｐゴシック"/>
              </a:rPr>
              <a:t>Begriffe der Differenzierung und </a:t>
            </a:r>
            <a:r>
              <a:rPr lang="de-DE" sz="2400" b="1">
                <a:ea typeface="ＭＳ Ｐゴシック"/>
              </a:rPr>
              <a:t>Flexibili-sierung</a:t>
            </a:r>
            <a:r>
              <a:rPr lang="de-DE" sz="2400" b="1">
                <a:ea typeface="ＭＳ Ｐゴシック"/>
              </a:rPr>
              <a:t> werden meist synonym gebraucht</a:t>
            </a:r>
            <a:endParaRPr/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de-DE" sz="2400" b="1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400" b="1">
                <a:ea typeface="ＭＳ Ｐゴシック"/>
              </a:rPr>
              <a:t>Ausgangsfrage:</a:t>
            </a:r>
            <a:br>
              <a:rPr lang="de-DE" sz="2400" b="1">
                <a:ea typeface="ＭＳ Ｐゴシック"/>
              </a:rPr>
            </a:br>
            <a:endParaRPr lang="de-DE" sz="2400" b="1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400">
                <a:ea typeface="ＭＳ Ｐゴシック"/>
              </a:rPr>
              <a:t>Wie lassen sich in einer heterogener werdenden Union Integrationsfortschritte erzielen?</a:t>
            </a:r>
            <a:endParaRPr/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de-DE" sz="2400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400">
                <a:ea typeface="ＭＳ Ｐゴシック"/>
              </a:rPr>
              <a:t>„</a:t>
            </a:r>
            <a:r>
              <a:rPr lang="de-DE" sz="2400">
                <a:ea typeface="ＭＳ Ｐゴシック"/>
              </a:rPr>
              <a:t>It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is</a:t>
            </a:r>
            <a:r>
              <a:rPr lang="de-DE" sz="2400">
                <a:ea typeface="ＭＳ Ｐゴシック"/>
              </a:rPr>
              <a:t> impossible at </a:t>
            </a:r>
            <a:r>
              <a:rPr lang="de-DE" sz="2400">
                <a:ea typeface="ＭＳ Ｐゴシック"/>
              </a:rPr>
              <a:t>the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present</a:t>
            </a:r>
            <a:r>
              <a:rPr lang="de-DE" sz="2400">
                <a:ea typeface="ＭＳ Ｐゴシック"/>
              </a:rPr>
              <a:t> time </a:t>
            </a:r>
            <a:r>
              <a:rPr lang="de-DE" sz="2400">
                <a:ea typeface="ＭＳ Ｐゴシック"/>
              </a:rPr>
              <a:t>to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submit</a:t>
            </a:r>
            <a:r>
              <a:rPr lang="de-DE" sz="2400">
                <a:ea typeface="ＭＳ Ｐゴシック"/>
              </a:rPr>
              <a:t> a </a:t>
            </a:r>
            <a:r>
              <a:rPr lang="de-DE" sz="2400">
                <a:ea typeface="ＭＳ Ｐゴシック"/>
              </a:rPr>
              <a:t>credible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programme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of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action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if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it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is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deemed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absolutely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necessary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that</a:t>
            </a:r>
            <a:r>
              <a:rPr lang="de-DE" sz="2400">
                <a:ea typeface="ＭＳ Ｐゴシック"/>
              </a:rPr>
              <a:t> in </a:t>
            </a:r>
            <a:r>
              <a:rPr lang="de-DE" sz="2400">
                <a:ea typeface="ＭＳ Ｐゴシック"/>
              </a:rPr>
              <a:t>every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case</a:t>
            </a:r>
            <a:r>
              <a:rPr lang="de-DE" sz="2400">
                <a:ea typeface="ＭＳ Ｐゴシック"/>
              </a:rPr>
              <a:t> all </a:t>
            </a:r>
            <a:r>
              <a:rPr lang="de-DE" sz="2400">
                <a:ea typeface="ＭＳ Ｐゴシック"/>
              </a:rPr>
              <a:t>stages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should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be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reached</a:t>
            </a:r>
            <a:r>
              <a:rPr lang="de-DE" sz="2400">
                <a:ea typeface="ＭＳ Ｐゴシック"/>
              </a:rPr>
              <a:t> </a:t>
            </a:r>
            <a:r>
              <a:rPr lang="de-DE" sz="2400">
                <a:ea typeface="ＭＳ Ｐゴシック"/>
              </a:rPr>
              <a:t>by</a:t>
            </a:r>
            <a:r>
              <a:rPr lang="de-DE" sz="2400">
                <a:ea typeface="ＭＳ Ｐゴシック"/>
              </a:rPr>
              <a:t> all </a:t>
            </a:r>
            <a:r>
              <a:rPr lang="de-DE" sz="2400">
                <a:ea typeface="ＭＳ Ｐゴシック"/>
              </a:rPr>
              <a:t>the</a:t>
            </a:r>
            <a:r>
              <a:rPr lang="de-DE" sz="2400">
                <a:ea typeface="ＭＳ Ｐゴシック"/>
              </a:rPr>
              <a:t> States at </a:t>
            </a:r>
            <a:r>
              <a:rPr lang="de-DE" sz="2400">
                <a:ea typeface="ＭＳ Ｐゴシック"/>
              </a:rPr>
              <a:t>the</a:t>
            </a:r>
            <a:r>
              <a:rPr lang="de-DE" sz="2400">
                <a:ea typeface="ＭＳ Ｐゴシック"/>
              </a:rPr>
              <a:t> same time.” </a:t>
            </a:r>
            <a:endParaRPr/>
          </a:p>
          <a:p>
            <a:pPr marL="0" indent="0" algn="r">
              <a:lnSpc>
                <a:spcPct val="80000"/>
              </a:lnSpc>
              <a:buFont typeface="Wingdings"/>
              <a:buNone/>
              <a:defRPr/>
            </a:pPr>
            <a:r>
              <a:rPr lang="en-US" sz="1400">
                <a:ea typeface="ＭＳ Ｐゴシック"/>
              </a:rPr>
              <a:t>Tindemans</a:t>
            </a:r>
            <a:r>
              <a:rPr lang="en-US" sz="1400">
                <a:ea typeface="ＭＳ Ｐゴシック"/>
              </a:rPr>
              <a:t>, Leo: European Union. Report to the European Council, in: Bulletin of the European Communities, (Supplement 1/76), 1976, S. 20.</a:t>
            </a:r>
            <a:endParaRPr lang="de-DE" sz="1400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de-DE" sz="2400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de-DE" sz="2400" b="1">
              <a:ea typeface="ＭＳ Ｐゴシック"/>
            </a:endParaRPr>
          </a:p>
        </p:txBody>
      </p:sp>
      <p:sp>
        <p:nvSpPr>
          <p:cNvPr id="9221" name="Text Box 4" hidden="0"/>
          <p:cNvSpPr txBox="1">
            <a:spLocks noChangeArrowheads="1"/>
          </p:cNvSpPr>
          <p:nvPr isPhoto="0" userDrawn="0"/>
        </p:nvSpPr>
        <p:spPr bwMode="auto">
          <a:xfrm>
            <a:off x="467544" y="1484313"/>
            <a:ext cx="8353425" cy="304800"/>
          </a:xfrm>
          <a:prstGeom prst="rect">
            <a:avLst/>
          </a:prstGeom>
          <a:noFill/>
          <a:ln>
            <a:noFill/>
          </a:ln>
        </p:spPr>
        <p:txBody>
          <a:bodyPr>
            <a:spAutoFit/>
          </a:bodyPr>
          <a:lstStyle>
            <a:lvl1pPr marL="457200" indent="-457200"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buClrTx/>
              <a:buFontTx/>
              <a:buNone/>
              <a:defRPr/>
            </a:pPr>
            <a:endParaRPr lang="en-US" sz="1400">
              <a:ea typeface="ＭＳ Ｐゴシック"/>
              <a:cs typeface="Arial"/>
            </a:endParaRPr>
          </a:p>
        </p:txBody>
      </p:sp>
      <p:pic>
        <p:nvPicPr>
          <p:cNvPr id="674080847" name="" hidden="0"/>
          <p:cNvPicPr>
            <a:picLocks noChangeAspect="1"/>
          </p:cNvPicPr>
          <p:nvPr isPhoto="0" userDrawn="0"/>
        </p:nvPicPr>
        <p:blipFill>
          <a:blip r:embed="rId2"/>
          <a:stretch/>
        </p:blipFill>
        <p:spPr bwMode="auto">
          <a:xfrm rot="0" flipH="0" flipV="0">
            <a:off x="4937523" y="6238886"/>
            <a:ext cx="2774641" cy="421795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218" name="Foliennummernplatzhalter 3" hidden="0"/>
          <p:cNvSpPr txBox="1">
            <a:spLocks noGrp="1"/>
          </p:cNvSpPr>
          <p:nvPr isPhoto="0" userDrawn="0"/>
        </p:nvSpPr>
        <p:spPr bwMode="auto">
          <a:xfrm>
            <a:off x="6553200" y="64008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 algn="r">
              <a:spcBef>
                <a:spcPts val="0"/>
              </a:spcBef>
              <a:buClrTx/>
              <a:buFontTx/>
              <a:buNone/>
              <a:defRPr/>
            </a:pPr>
            <a:endParaRPr lang="de-DE" sz="1400">
              <a:ea typeface="ＭＳ Ｐゴシック"/>
              <a:cs typeface="Arial"/>
            </a:endParaRPr>
          </a:p>
        </p:txBody>
      </p:sp>
      <p:sp>
        <p:nvSpPr>
          <p:cNvPr id="9219" name="Rectangle 2" hidden="0"/>
          <p:cNvSpPr>
            <a:spLocks noChangeArrowheads="1" noGrp="1"/>
          </p:cNvSpPr>
          <p:nvPr isPhoto="0" userDrawn="0">
            <p:ph type="title" idx="4294967295" hasCustomPrompt="0"/>
          </p:nvPr>
        </p:nvSpPr>
        <p:spPr bwMode="auto"/>
        <p:txBody>
          <a:bodyPr/>
          <a:lstStyle/>
          <a:p>
            <a:pPr>
              <a:defRPr/>
            </a:pP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r>
              <a:rPr lang="de-DE" sz="2200">
                <a:latin typeface="Arial Black"/>
                <a:ea typeface="ＭＳ Ｐゴシック"/>
                <a:cs typeface="Arial Black"/>
              </a:rPr>
              <a:t>Flexible/Differenzierte Integration</a:t>
            </a: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endParaRPr lang="de-DE" sz="2200">
              <a:latin typeface="Arial Black"/>
              <a:ea typeface="ＭＳ Ｐゴシック"/>
              <a:cs typeface="Arial Black"/>
            </a:endParaRPr>
          </a:p>
        </p:txBody>
      </p:sp>
      <p:sp>
        <p:nvSpPr>
          <p:cNvPr id="9220" name="Rectangle 3" hidden="0"/>
          <p:cNvSpPr>
            <a:spLocks noChangeArrowheads="1" noGrp="1"/>
          </p:cNvSpPr>
          <p:nvPr isPhoto="0" userDrawn="0">
            <p:ph type="body" idx="4294967295" hasCustomPrompt="0"/>
          </p:nvPr>
        </p:nvSpPr>
        <p:spPr bwMode="auto">
          <a:xfrm>
            <a:off x="685800" y="1112168"/>
            <a:ext cx="7772400" cy="4572000"/>
          </a:xfrm>
        </p:spPr>
        <p:txBody>
          <a:bodyPr/>
          <a:lstStyle/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en-US" sz="1400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en-US" sz="2300" b="1" u="sng">
                <a:ea typeface="ＭＳ Ｐゴシック"/>
              </a:rPr>
              <a:t>Grundzüge</a:t>
            </a:r>
            <a:r>
              <a:rPr lang="en-US" sz="2300" b="1" u="sng">
                <a:ea typeface="ＭＳ Ｐゴシック"/>
              </a:rPr>
              <a:t> der </a:t>
            </a:r>
            <a:r>
              <a:rPr lang="en-US" sz="2300" b="1" u="sng">
                <a:ea typeface="ＭＳ Ｐゴシック"/>
              </a:rPr>
              <a:t>Differenzierung</a:t>
            </a:r>
            <a:endParaRPr lang="en-US" sz="2300" b="1" u="sng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en-US" sz="2300" b="1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300">
                <a:ea typeface="ＭＳ Ｐゴシック"/>
              </a:rPr>
              <a:t>Bitte schauen Sie sich das folgende Video an:</a:t>
            </a:r>
            <a:br>
              <a:rPr lang="en-US" sz="2300" b="1">
                <a:ea typeface="ＭＳ Ｐゴシック"/>
              </a:rPr>
            </a:br>
            <a:br>
              <a:rPr lang="en-US" sz="2300" b="1">
                <a:ea typeface="ＭＳ Ｐゴシック"/>
              </a:rPr>
            </a:br>
            <a:r>
              <a:rPr lang="en-US" sz="2300" u="sng">
                <a:ea typeface="ＭＳ Ｐゴシック"/>
                <a:hlinkClick r:id="rId2" tooltip="https://www.tepsa.eu/watch-the-full-video-tepsa-explainer-differentiated-integration-in-the-european-union/"/>
              </a:rPr>
              <a:t>https://www.tepsa.eu/watch-the-full-video-tepsa-explainer-differentiated-integration-in-the-european-union/</a:t>
            </a:r>
            <a:r>
              <a:rPr lang="en-US" sz="2300">
                <a:ea typeface="ＭＳ Ｐゴシック"/>
              </a:rPr>
              <a:t> </a:t>
            </a:r>
            <a:endParaRPr/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en-US" sz="2300" b="1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en-US" sz="2300" b="1" u="sng">
                <a:ea typeface="ＭＳ Ｐゴシック"/>
              </a:rPr>
              <a:t>Historische</a:t>
            </a:r>
            <a:r>
              <a:rPr lang="en-US" sz="2300" b="1" u="sng">
                <a:ea typeface="ＭＳ Ｐゴシック"/>
              </a:rPr>
              <a:t> </a:t>
            </a:r>
            <a:r>
              <a:rPr lang="en-US" sz="2300" b="1" u="sng">
                <a:ea typeface="ＭＳ Ｐゴシック"/>
              </a:rPr>
              <a:t>Wegmarken</a:t>
            </a:r>
            <a:r>
              <a:rPr lang="en-US" sz="2300" b="1" u="sng">
                <a:ea typeface="ＭＳ Ｐゴシック"/>
              </a:rPr>
              <a:t> der </a:t>
            </a:r>
            <a:r>
              <a:rPr lang="en-US" sz="2300" b="1" u="sng">
                <a:ea typeface="ＭＳ Ｐゴシック"/>
              </a:rPr>
              <a:t>Entwicklung</a:t>
            </a:r>
            <a:endParaRPr lang="en-US" sz="2300" b="1" u="sng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en-US" sz="2300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300">
                <a:ea typeface="ＭＳ Ｐゴシック"/>
              </a:rPr>
              <a:t>Bitte schauen Sie sich das folgende Video an:</a:t>
            </a:r>
            <a:br>
              <a:rPr lang="de-DE" sz="2300">
                <a:ea typeface="ＭＳ Ｐゴシック"/>
              </a:rPr>
            </a:br>
            <a:br>
              <a:rPr lang="de-DE" sz="2300">
                <a:ea typeface="ＭＳ Ｐゴシック"/>
              </a:rPr>
            </a:br>
            <a:r>
              <a:rPr lang="de-DE" sz="2300" u="sng">
                <a:ea typeface="ＭＳ Ｐゴシック"/>
                <a:hlinkClick r:id="rId3" tooltip="https://www.tepsa.eu/watch-a-short-history-of-differentiated-integration-in-the-european-union-jim-cloos-dice-webinars/"/>
              </a:rPr>
              <a:t>https://www.tepsa.eu/watch-a-short-history-of-differentiated-integration-in-the-european-union-jim-cloos-dice-webinars/</a:t>
            </a:r>
            <a:r>
              <a:rPr lang="de-DE" sz="2300">
                <a:ea typeface="ＭＳ Ｐゴシック"/>
              </a:rPr>
              <a:t> </a:t>
            </a:r>
            <a:endParaRPr/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de-DE" sz="2400">
              <a:ea typeface="ＭＳ Ｐゴシック"/>
            </a:endParaRPr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de-DE" sz="2400" b="1">
              <a:ea typeface="ＭＳ Ｐゴシック"/>
            </a:endParaRPr>
          </a:p>
        </p:txBody>
      </p:sp>
      <p:pic>
        <p:nvPicPr>
          <p:cNvPr id="526763707" name="" hidden="0"/>
          <p:cNvPicPr>
            <a:picLocks noChangeAspect="1"/>
          </p:cNvPicPr>
          <p:nvPr isPhoto="0" userDrawn="0"/>
        </p:nvPicPr>
        <p:blipFill>
          <a:blip r:embed="rId4"/>
          <a:stretch/>
        </p:blipFill>
        <p:spPr bwMode="auto">
          <a:xfrm rot="0" flipH="0" flipV="0">
            <a:off x="4937523" y="6238886"/>
            <a:ext cx="2774641" cy="421795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0242" name="Foliennummernplatzhalter 3" hidden="0"/>
          <p:cNvSpPr txBox="1">
            <a:spLocks noGrp="1"/>
          </p:cNvSpPr>
          <p:nvPr isPhoto="0" userDrawn="0"/>
        </p:nvSpPr>
        <p:spPr bwMode="auto">
          <a:xfrm>
            <a:off x="6553200" y="64008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 algn="r">
              <a:spcBef>
                <a:spcPts val="0"/>
              </a:spcBef>
              <a:buClrTx/>
              <a:buFontTx/>
              <a:buNone/>
              <a:defRPr/>
            </a:pPr>
            <a:endParaRPr lang="de-DE" sz="1400">
              <a:ea typeface="ＭＳ Ｐゴシック"/>
              <a:cs typeface="Arial"/>
            </a:endParaRPr>
          </a:p>
        </p:txBody>
      </p:sp>
      <p:sp>
        <p:nvSpPr>
          <p:cNvPr id="10243" name="Rectangle 2" hidden="0"/>
          <p:cNvSpPr>
            <a:spLocks noChangeArrowheads="1" noGrp="1"/>
          </p:cNvSpPr>
          <p:nvPr isPhoto="0" userDrawn="0">
            <p:ph type="title" idx="4294967295" hasCustomPrompt="0"/>
          </p:nvPr>
        </p:nvSpPr>
        <p:spPr bwMode="auto"/>
        <p:txBody>
          <a:bodyPr/>
          <a:lstStyle/>
          <a:p>
            <a:pPr>
              <a:defRPr/>
            </a:pP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r>
              <a:rPr lang="de-DE" sz="2200">
                <a:latin typeface="Arial Black"/>
                <a:ea typeface="ＭＳ Ｐゴシック"/>
                <a:cs typeface="Arial Black"/>
              </a:rPr>
              <a:t>Flexible/Differenzierte Integration</a:t>
            </a: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endParaRPr lang="de-DE" sz="2200">
              <a:latin typeface="Arial Black"/>
              <a:ea typeface="ＭＳ Ｐゴシック"/>
              <a:cs typeface="Arial Black"/>
            </a:endParaRPr>
          </a:p>
        </p:txBody>
      </p:sp>
      <p:sp>
        <p:nvSpPr>
          <p:cNvPr id="6148" name="Rectangle 3" hidden="0"/>
          <p:cNvSpPr>
            <a:spLocks noChangeArrowheads="1" noGrp="1"/>
          </p:cNvSpPr>
          <p:nvPr isPhoto="0" userDrawn="0">
            <p:ph type="body" idx="4294967295" hasCustomPrompt="0"/>
          </p:nvPr>
        </p:nvSpPr>
        <p:spPr bwMode="auto"/>
        <p:txBody>
          <a:bodyPr/>
          <a:lstStyle/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400" b="1"/>
              <a:t>Konzeptionelle Debatte über Differenzierung gewann an Relevanz durch:</a:t>
            </a:r>
            <a:endParaRPr/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de-DE" sz="2400" b="1"/>
          </a:p>
          <a:p>
            <a:pPr>
              <a:lnSpc>
                <a:spcPct val="80000"/>
              </a:lnSpc>
              <a:defRPr/>
            </a:pPr>
            <a:r>
              <a:rPr lang="de-DE" sz="2400"/>
              <a:t>Schengener Abkommen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Bevorstehende EU-Osterweiterung Anfang der 1990er Jahre:</a:t>
            </a:r>
            <a:br>
              <a:rPr lang="de-DE" sz="2400"/>
            </a:br>
            <a:r>
              <a:rPr lang="de-DE" sz="2400"/>
              <a:t>- Kerneuropa Konzept (Schäuble-Lamers-Papier)</a:t>
            </a:r>
            <a:br>
              <a:rPr lang="de-DE" sz="2400"/>
            </a:br>
            <a:r>
              <a:rPr lang="de-DE" sz="2400"/>
              <a:t>- Europa der </a:t>
            </a:r>
            <a:r>
              <a:rPr lang="de-DE" sz="2400"/>
              <a:t>konzenrischen</a:t>
            </a:r>
            <a:r>
              <a:rPr lang="de-DE" sz="2400"/>
              <a:t> Kreise (</a:t>
            </a:r>
            <a:r>
              <a:rPr lang="de-DE" sz="2400"/>
              <a:t>Balladure</a:t>
            </a:r>
            <a:r>
              <a:rPr lang="de-DE" sz="2400"/>
              <a:t>)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Zunehmende Divergenzen in den integrations-politischen Leitbildern im Zuge der Post-Maastricht-Debatte</a:t>
            </a:r>
            <a:br>
              <a:rPr lang="de-DE" sz="2400" b="1"/>
            </a:br>
            <a:endParaRPr lang="de-DE" sz="2400"/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de-DE" sz="2400" b="1"/>
          </a:p>
        </p:txBody>
      </p:sp>
      <p:sp>
        <p:nvSpPr>
          <p:cNvPr id="10245" name="Text Box 4" hidden="0"/>
          <p:cNvSpPr txBox="1">
            <a:spLocks noChangeArrowheads="1"/>
          </p:cNvSpPr>
          <p:nvPr isPhoto="0" userDrawn="0"/>
        </p:nvSpPr>
        <p:spPr bwMode="auto">
          <a:xfrm>
            <a:off x="611188" y="1484313"/>
            <a:ext cx="8353425" cy="304800"/>
          </a:xfrm>
          <a:prstGeom prst="rect">
            <a:avLst/>
          </a:prstGeom>
          <a:noFill/>
          <a:ln>
            <a:noFill/>
          </a:ln>
        </p:spPr>
        <p:txBody>
          <a:bodyPr>
            <a:spAutoFit/>
          </a:bodyPr>
          <a:lstStyle>
            <a:lvl1pPr marL="457200" indent="-457200"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buClrTx/>
              <a:buFontTx/>
              <a:buNone/>
              <a:defRPr/>
            </a:pPr>
            <a:endParaRPr lang="en-US" sz="1400">
              <a:ea typeface="ＭＳ Ｐゴシック"/>
              <a:cs typeface="Arial"/>
            </a:endParaRPr>
          </a:p>
        </p:txBody>
      </p:sp>
      <p:pic>
        <p:nvPicPr>
          <p:cNvPr id="1222430723" name="" hidden="0"/>
          <p:cNvPicPr>
            <a:picLocks noChangeAspect="1"/>
          </p:cNvPicPr>
          <p:nvPr isPhoto="0" userDrawn="0"/>
        </p:nvPicPr>
        <p:blipFill>
          <a:blip r:embed="rId2"/>
          <a:stretch/>
        </p:blipFill>
        <p:spPr bwMode="auto">
          <a:xfrm rot="0" flipH="0" flipV="0">
            <a:off x="4937523" y="6238886"/>
            <a:ext cx="2774641" cy="421795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1266" name="Foliennummernplatzhalter 3" hidden="0"/>
          <p:cNvSpPr txBox="1">
            <a:spLocks noGrp="1"/>
          </p:cNvSpPr>
          <p:nvPr isPhoto="0" userDrawn="0"/>
        </p:nvSpPr>
        <p:spPr bwMode="auto">
          <a:xfrm>
            <a:off x="6553200" y="64008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 algn="r">
              <a:spcBef>
                <a:spcPts val="0"/>
              </a:spcBef>
              <a:buClrTx/>
              <a:buFontTx/>
              <a:buNone/>
              <a:defRPr/>
            </a:pPr>
            <a:endParaRPr lang="de-DE" sz="1400">
              <a:ea typeface="ＭＳ Ｐゴシック"/>
              <a:cs typeface="Arial"/>
            </a:endParaRPr>
          </a:p>
        </p:txBody>
      </p:sp>
      <p:sp>
        <p:nvSpPr>
          <p:cNvPr id="11267" name="Rectangle 2" hidden="0"/>
          <p:cNvSpPr>
            <a:spLocks noChangeArrowheads="1" noGrp="1"/>
          </p:cNvSpPr>
          <p:nvPr isPhoto="0" userDrawn="0">
            <p:ph type="title" idx="4294967295" hasCustomPrompt="0"/>
          </p:nvPr>
        </p:nvSpPr>
        <p:spPr bwMode="auto"/>
        <p:txBody>
          <a:bodyPr/>
          <a:lstStyle/>
          <a:p>
            <a:pPr>
              <a:defRPr/>
            </a:pP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r>
              <a:rPr lang="de-DE" sz="2200">
                <a:latin typeface="Arial Black"/>
                <a:ea typeface="ＭＳ Ｐゴシック"/>
                <a:cs typeface="Arial Black"/>
              </a:rPr>
              <a:t>Flexible Integration</a:t>
            </a: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endParaRPr lang="de-DE" sz="2200">
              <a:latin typeface="Arial Black"/>
              <a:ea typeface="ＭＳ Ｐゴシック"/>
              <a:cs typeface="Arial Black"/>
            </a:endParaRPr>
          </a:p>
        </p:txBody>
      </p:sp>
      <p:sp>
        <p:nvSpPr>
          <p:cNvPr id="6148" name="Rectangle 3" hidden="0"/>
          <p:cNvSpPr>
            <a:spLocks noChangeArrowheads="1" noGrp="1"/>
          </p:cNvSpPr>
          <p:nvPr isPhoto="0" userDrawn="0">
            <p:ph type="body" idx="4294967295" hasCustomPrompt="0"/>
          </p:nvPr>
        </p:nvSpPr>
        <p:spPr bwMode="auto"/>
        <p:txBody>
          <a:bodyPr/>
          <a:lstStyle/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400" b="1"/>
              <a:t>Konkrete Formen der Differenzierung:</a:t>
            </a:r>
            <a:br>
              <a:rPr lang="de-DE" sz="2400" b="1"/>
            </a:br>
            <a:endParaRPr lang="de-DE" sz="2400" b="1"/>
          </a:p>
          <a:p>
            <a:pPr>
              <a:lnSpc>
                <a:spcPct val="80000"/>
              </a:lnSpc>
              <a:defRPr/>
            </a:pPr>
            <a:r>
              <a:rPr lang="de-DE" sz="2400"/>
              <a:t>Opt</a:t>
            </a:r>
            <a:r>
              <a:rPr lang="de-DE" sz="2400"/>
              <a:t>-Outs an </a:t>
            </a:r>
            <a:r>
              <a:rPr lang="de-DE" sz="2400"/>
              <a:t>Opt</a:t>
            </a:r>
            <a:r>
              <a:rPr lang="de-DE" sz="2400"/>
              <a:t>-Ins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Verstärkte Zusammenarbeit/ständige strukturierte Zusammenarbeit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Außervertragliche Integration (Schengen, </a:t>
            </a:r>
            <a:r>
              <a:rPr lang="de-DE" sz="2400"/>
              <a:t>Prüm</a:t>
            </a:r>
            <a:r>
              <a:rPr lang="de-DE" sz="2400"/>
              <a:t>, Fiskalpakt)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Sektorale Integration (Energiegemeinschaft, Schengen)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[Nichtanwendung des EU-Rechts, z.B. Nichteinführung des Euro in Schweden]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[Regionale Kooperation z.B. Makroregionen]</a:t>
            </a:r>
            <a:endParaRPr/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endParaRPr lang="de-DE" sz="2400" b="1"/>
          </a:p>
        </p:txBody>
      </p:sp>
      <p:sp>
        <p:nvSpPr>
          <p:cNvPr id="11269" name="Text Box 4" hidden="0"/>
          <p:cNvSpPr txBox="1">
            <a:spLocks noChangeArrowheads="1"/>
          </p:cNvSpPr>
          <p:nvPr isPhoto="0" userDrawn="0"/>
        </p:nvSpPr>
        <p:spPr bwMode="auto">
          <a:xfrm>
            <a:off x="611188" y="1484313"/>
            <a:ext cx="8353425" cy="304800"/>
          </a:xfrm>
          <a:prstGeom prst="rect">
            <a:avLst/>
          </a:prstGeom>
          <a:noFill/>
          <a:ln>
            <a:noFill/>
          </a:ln>
        </p:spPr>
        <p:txBody>
          <a:bodyPr>
            <a:spAutoFit/>
          </a:bodyPr>
          <a:lstStyle>
            <a:lvl1pPr marL="457200" indent="-457200"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buClrTx/>
              <a:buFontTx/>
              <a:buNone/>
              <a:defRPr/>
            </a:pPr>
            <a:endParaRPr lang="en-US" sz="1400">
              <a:ea typeface="ＭＳ Ｐゴシック"/>
              <a:cs typeface="Arial"/>
            </a:endParaRPr>
          </a:p>
        </p:txBody>
      </p:sp>
      <p:pic>
        <p:nvPicPr>
          <p:cNvPr id="454300023" name="" hidden="0"/>
          <p:cNvPicPr>
            <a:picLocks noChangeAspect="1"/>
          </p:cNvPicPr>
          <p:nvPr isPhoto="0" userDrawn="0"/>
        </p:nvPicPr>
        <p:blipFill>
          <a:blip r:embed="rId2"/>
          <a:stretch/>
        </p:blipFill>
        <p:spPr bwMode="auto">
          <a:xfrm rot="0" flipH="0" flipV="0">
            <a:off x="4937523" y="6238886"/>
            <a:ext cx="2774641" cy="421795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2290" name="Foliennummernplatzhalter 3" hidden="0"/>
          <p:cNvSpPr txBox="1">
            <a:spLocks noGrp="1"/>
          </p:cNvSpPr>
          <p:nvPr isPhoto="0" userDrawn="0"/>
        </p:nvSpPr>
        <p:spPr bwMode="auto">
          <a:xfrm>
            <a:off x="6553200" y="64008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 algn="r">
              <a:spcBef>
                <a:spcPts val="0"/>
              </a:spcBef>
              <a:buClrTx/>
              <a:buFontTx/>
              <a:buNone/>
              <a:defRPr/>
            </a:pPr>
            <a:endParaRPr lang="de-DE" sz="1400">
              <a:ea typeface="ＭＳ Ｐゴシック"/>
              <a:cs typeface="Arial"/>
            </a:endParaRPr>
          </a:p>
        </p:txBody>
      </p:sp>
      <p:sp>
        <p:nvSpPr>
          <p:cNvPr id="12291" name="Rectangle 2" hidden="0"/>
          <p:cNvSpPr>
            <a:spLocks noChangeArrowheads="1" noGrp="1"/>
          </p:cNvSpPr>
          <p:nvPr isPhoto="0" userDrawn="0">
            <p:ph type="title" idx="4294967295" hasCustomPrompt="0"/>
          </p:nvPr>
        </p:nvSpPr>
        <p:spPr bwMode="auto"/>
        <p:txBody>
          <a:bodyPr/>
          <a:lstStyle/>
          <a:p>
            <a:pPr>
              <a:defRPr/>
            </a:pP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r>
              <a:rPr lang="de-DE" sz="2200">
                <a:latin typeface="Arial Black"/>
                <a:ea typeface="ＭＳ Ｐゴシック"/>
                <a:cs typeface="Arial Black"/>
              </a:rPr>
              <a:t>Flexible Integration</a:t>
            </a: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endParaRPr lang="de-DE" sz="2200">
              <a:latin typeface="Arial Black"/>
              <a:ea typeface="ＭＳ Ｐゴシック"/>
              <a:cs typeface="Arial Black"/>
            </a:endParaRPr>
          </a:p>
        </p:txBody>
      </p:sp>
      <p:sp>
        <p:nvSpPr>
          <p:cNvPr id="6148" name="Rectangle 3" hidden="0"/>
          <p:cNvSpPr>
            <a:spLocks noChangeArrowheads="1" noGrp="1"/>
          </p:cNvSpPr>
          <p:nvPr isPhoto="0" userDrawn="0">
            <p:ph type="body" idx="4294967295" hasCustomPrompt="0"/>
          </p:nvPr>
        </p:nvSpPr>
        <p:spPr bwMode="auto"/>
        <p:txBody>
          <a:bodyPr/>
          <a:lstStyle/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400" b="1"/>
              <a:t>Leistungen:</a:t>
            </a:r>
            <a:br>
              <a:rPr lang="de-DE" sz="2400" b="1"/>
            </a:br>
            <a:endParaRPr lang="de-DE" sz="2400" b="1"/>
          </a:p>
          <a:p>
            <a:pPr>
              <a:lnSpc>
                <a:spcPct val="80000"/>
              </a:lnSpc>
              <a:defRPr/>
            </a:pPr>
            <a:r>
              <a:rPr lang="de-DE" sz="2400"/>
              <a:t>Integrationsvertiefung trotz Vorbehalten von Einzelstaaten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Anbindung von Drittstaaten</a:t>
            </a:r>
            <a:endParaRPr/>
          </a:p>
          <a:p>
            <a:pPr>
              <a:lnSpc>
                <a:spcPct val="80000"/>
              </a:lnSpc>
              <a:defRPr/>
            </a:pPr>
            <a:endParaRPr lang="de-DE" sz="2400"/>
          </a:p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400" b="1"/>
              <a:t>Probleme: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Verabschiedung von einem einheitlichen Integrationsverständnis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2-Klassen-Mitgliedschaft (vgl. </a:t>
            </a:r>
            <a:r>
              <a:rPr lang="de-DE" sz="2400"/>
              <a:t>Brexit</a:t>
            </a:r>
            <a:r>
              <a:rPr lang="de-DE" sz="2400"/>
              <a:t>-Debatte)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Institutionelle Implikationen</a:t>
            </a:r>
            <a:endParaRPr lang="de-DE" sz="2400" b="1"/>
          </a:p>
        </p:txBody>
      </p:sp>
      <p:sp>
        <p:nvSpPr>
          <p:cNvPr id="12293" name="Text Box 4" hidden="0"/>
          <p:cNvSpPr txBox="1">
            <a:spLocks noChangeArrowheads="1"/>
          </p:cNvSpPr>
          <p:nvPr isPhoto="0" userDrawn="0"/>
        </p:nvSpPr>
        <p:spPr bwMode="auto">
          <a:xfrm>
            <a:off x="611188" y="1484313"/>
            <a:ext cx="8353425" cy="304800"/>
          </a:xfrm>
          <a:prstGeom prst="rect">
            <a:avLst/>
          </a:prstGeom>
          <a:noFill/>
          <a:ln>
            <a:noFill/>
          </a:ln>
        </p:spPr>
        <p:txBody>
          <a:bodyPr>
            <a:spAutoFit/>
          </a:bodyPr>
          <a:lstStyle>
            <a:lvl1pPr marL="457200" indent="-457200"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buClrTx/>
              <a:buFontTx/>
              <a:buNone/>
              <a:defRPr/>
            </a:pPr>
            <a:endParaRPr lang="en-US" sz="1400">
              <a:ea typeface="ＭＳ Ｐゴシック"/>
              <a:cs typeface="Arial"/>
            </a:endParaRPr>
          </a:p>
        </p:txBody>
      </p:sp>
      <p:pic>
        <p:nvPicPr>
          <p:cNvPr id="549044426" name="" hidden="0"/>
          <p:cNvPicPr>
            <a:picLocks noChangeAspect="1"/>
          </p:cNvPicPr>
          <p:nvPr isPhoto="0" userDrawn="0"/>
        </p:nvPicPr>
        <p:blipFill>
          <a:blip r:embed="rId2"/>
          <a:stretch/>
        </p:blipFill>
        <p:spPr bwMode="auto">
          <a:xfrm rot="0" flipH="0" flipV="0">
            <a:off x="4937523" y="6238886"/>
            <a:ext cx="2774641" cy="421795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3314" name="Foliennummernplatzhalter 3" hidden="0"/>
          <p:cNvSpPr txBox="1">
            <a:spLocks noGrp="1"/>
          </p:cNvSpPr>
          <p:nvPr isPhoto="0" userDrawn="0"/>
        </p:nvSpPr>
        <p:spPr bwMode="auto">
          <a:xfrm>
            <a:off x="6553200" y="64008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 algn="r">
              <a:spcBef>
                <a:spcPts val="0"/>
              </a:spcBef>
              <a:buClrTx/>
              <a:buFontTx/>
              <a:buNone/>
              <a:defRPr/>
            </a:pPr>
            <a:endParaRPr lang="de-DE" sz="1400">
              <a:ea typeface="ＭＳ Ｐゴシック"/>
              <a:cs typeface="Arial"/>
            </a:endParaRPr>
          </a:p>
        </p:txBody>
      </p:sp>
      <p:sp>
        <p:nvSpPr>
          <p:cNvPr id="13315" name="Rectangle 2" hidden="0"/>
          <p:cNvSpPr>
            <a:spLocks noChangeArrowheads="1" noGrp="1"/>
          </p:cNvSpPr>
          <p:nvPr isPhoto="0" userDrawn="0">
            <p:ph type="title" idx="4294967295" hasCustomPrompt="0"/>
          </p:nvPr>
        </p:nvSpPr>
        <p:spPr bwMode="auto"/>
        <p:txBody>
          <a:bodyPr/>
          <a:lstStyle/>
          <a:p>
            <a:pPr>
              <a:defRPr/>
            </a:pP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r>
              <a:rPr lang="de-DE" sz="2200">
                <a:latin typeface="Arial Black"/>
                <a:ea typeface="ＭＳ Ｐゴシック"/>
                <a:cs typeface="Arial Black"/>
              </a:rPr>
              <a:t>Flexible Integration</a:t>
            </a: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endParaRPr lang="de-DE" sz="2200">
              <a:latin typeface="Arial Black"/>
              <a:ea typeface="ＭＳ Ｐゴシック"/>
              <a:cs typeface="Arial Black"/>
            </a:endParaRPr>
          </a:p>
        </p:txBody>
      </p:sp>
      <p:sp>
        <p:nvSpPr>
          <p:cNvPr id="6148" name="Rectangle 3" hidden="0"/>
          <p:cNvSpPr>
            <a:spLocks noChangeArrowheads="1" noGrp="1"/>
          </p:cNvSpPr>
          <p:nvPr isPhoto="0" userDrawn="0">
            <p:ph type="body" idx="4294967295" hasCustomPrompt="0"/>
          </p:nvPr>
        </p:nvSpPr>
        <p:spPr bwMode="auto">
          <a:xfrm>
            <a:off x="693738" y="1373188"/>
            <a:ext cx="8278812" cy="5256212"/>
          </a:xfrm>
        </p:spPr>
        <p:txBody>
          <a:bodyPr/>
          <a:lstStyle/>
          <a:p>
            <a:pPr marL="0" indent="0">
              <a:lnSpc>
                <a:spcPct val="80000"/>
              </a:lnSpc>
              <a:buFont typeface="Wingdings"/>
              <a:buNone/>
              <a:defRPr/>
            </a:pPr>
            <a:r>
              <a:rPr lang="de-DE" sz="2400" b="1"/>
              <a:t>Wissenschaftliche Debatte:</a:t>
            </a:r>
            <a:br>
              <a:rPr lang="de-DE" sz="2400" b="1"/>
            </a:br>
            <a:br>
              <a:rPr lang="de-DE" sz="2400" b="1"/>
            </a:br>
            <a:r>
              <a:rPr lang="de-DE" sz="2400"/>
              <a:t>Kein kohärentes theoretisches Konzept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Systematisierung der Begrifflichkeiten (flexible Integration, variable Geometrie, verschiedene Geschwindigkeiten, Europa à la carte etc.)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Konzentration auf Kategorisierungen (z.B. Time, Space, Matter (Alexander Stubb))</a:t>
            </a:r>
            <a:endParaRPr/>
          </a:p>
          <a:p>
            <a:pPr>
              <a:lnSpc>
                <a:spcPct val="80000"/>
              </a:lnSpc>
              <a:defRPr/>
            </a:pPr>
            <a:r>
              <a:rPr lang="de-DE" sz="2400"/>
              <a:t>Analyse demokratietheoretischer und integrations-politischer Konsequenzen </a:t>
            </a:r>
            <a:br>
              <a:rPr lang="de-DE" sz="2400"/>
            </a:br>
            <a:r>
              <a:rPr lang="de-DE" sz="2400"/>
              <a:t>- </a:t>
            </a:r>
            <a:r>
              <a:rPr lang="de-DE" sz="2400"/>
              <a:t>Unitarisierung</a:t>
            </a:r>
            <a:r>
              <a:rPr lang="de-DE" sz="2400"/>
              <a:t> oder zentrifugale Kräfte</a:t>
            </a:r>
            <a:br>
              <a:rPr lang="de-DE" sz="2400"/>
            </a:br>
            <a:r>
              <a:rPr lang="de-DE" sz="2400"/>
              <a:t>- Differenzierung = </a:t>
            </a:r>
            <a:r>
              <a:rPr lang="de-DE" sz="2400"/>
              <a:t>Intergouvernementalisieurng</a:t>
            </a:r>
            <a:endParaRPr lang="de-DE" sz="2400"/>
          </a:p>
          <a:p>
            <a:pPr>
              <a:lnSpc>
                <a:spcPct val="80000"/>
              </a:lnSpc>
              <a:defRPr/>
            </a:pPr>
            <a:r>
              <a:rPr lang="de-DE" sz="2400"/>
              <a:t>Analyse der Motive für die Teilnahme an Differenzierungsprojekten (Rational Choice vs. Konstruktivismus)</a:t>
            </a:r>
            <a:endParaRPr/>
          </a:p>
        </p:txBody>
      </p:sp>
      <p:sp>
        <p:nvSpPr>
          <p:cNvPr id="13317" name="Text Box 4" hidden="0"/>
          <p:cNvSpPr txBox="1">
            <a:spLocks noChangeArrowheads="1"/>
          </p:cNvSpPr>
          <p:nvPr isPhoto="0" userDrawn="0"/>
        </p:nvSpPr>
        <p:spPr bwMode="auto">
          <a:xfrm>
            <a:off x="611188" y="1484313"/>
            <a:ext cx="8353425" cy="304800"/>
          </a:xfrm>
          <a:prstGeom prst="rect">
            <a:avLst/>
          </a:prstGeom>
          <a:noFill/>
          <a:ln>
            <a:noFill/>
          </a:ln>
        </p:spPr>
        <p:txBody>
          <a:bodyPr>
            <a:spAutoFit/>
          </a:bodyPr>
          <a:lstStyle>
            <a:lvl1pPr marL="457200" indent="-457200"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buClrTx/>
              <a:buFontTx/>
              <a:buNone/>
              <a:defRPr/>
            </a:pPr>
            <a:endParaRPr lang="en-US" sz="1400">
              <a:ea typeface="ＭＳ Ｐゴシック"/>
              <a:cs typeface="Arial"/>
            </a:endParaRPr>
          </a:p>
        </p:txBody>
      </p:sp>
      <p:pic>
        <p:nvPicPr>
          <p:cNvPr id="82219595" name="" hidden="0"/>
          <p:cNvPicPr>
            <a:picLocks noChangeAspect="1"/>
          </p:cNvPicPr>
          <p:nvPr isPhoto="0" userDrawn="0"/>
        </p:nvPicPr>
        <p:blipFill>
          <a:blip r:embed="rId2"/>
          <a:stretch/>
        </p:blipFill>
        <p:spPr bwMode="auto">
          <a:xfrm rot="0" flipH="0" flipV="0">
            <a:off x="4937523" y="6238886"/>
            <a:ext cx="2774641" cy="421795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4338" name="Foliennummernplatzhalter 1" hidden="0"/>
          <p:cNvSpPr>
            <a:spLocks noGrp="1"/>
          </p:cNvSpPr>
          <p:nvPr isPhoto="0" userDrawn="0">
            <p:ph type="sldNum" sz="quarter" idx="10" hasCustomPrompt="0"/>
          </p:nvPr>
        </p:nvSpPr>
        <p:spPr bwMode="auto">
          <a:prstGeom prst="rect">
            <a:avLst/>
          </a:prstGeom>
          <a:noFill/>
          <a:ln/>
        </p:spPr>
        <p:txBody>
          <a:bodyPr/>
          <a:lstStyle>
            <a:lvl1pPr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buClrTx/>
              <a:buFontTx/>
              <a:buNone/>
              <a:defRPr/>
            </a:pPr>
            <a:fld id="{D9DE33E8-B8C5-4F7A-B135-98193A882CD3}" type="slidenum">
              <a:rPr lang="de-DE" sz="1400"/>
              <a:t/>
            </a:fld>
            <a:endParaRPr lang="de-DE" sz="1400"/>
          </a:p>
        </p:txBody>
      </p:sp>
      <p:pic>
        <p:nvPicPr>
          <p:cNvPr id="14339" name="Picture 4" hidden="0"/>
          <p:cNvPicPr>
            <a:picLocks noChangeAspect="1" noChangeArrowheads="1"/>
          </p:cNvPicPr>
          <p:nvPr isPhoto="0" userDrawn="0"/>
        </p:nvPicPr>
        <p:blipFill>
          <a:blip r:embed="rId2"/>
          <a:stretch/>
        </p:blipFill>
        <p:spPr bwMode="auto">
          <a:xfrm flipH="0" flipV="0">
            <a:off x="989855" y="1340767"/>
            <a:ext cx="5992000" cy="3985339"/>
          </a:xfrm>
          <a:prstGeom prst="rect">
            <a:avLst/>
          </a:prstGeom>
          <a:noFill/>
          <a:ln>
            <a:noFill/>
          </a:ln>
        </p:spPr>
      </p:pic>
      <p:sp>
        <p:nvSpPr>
          <p:cNvPr id="14340" name="Textfeld 1" hidden="0"/>
          <p:cNvSpPr txBox="1">
            <a:spLocks noChangeArrowheads="1"/>
          </p:cNvSpPr>
          <p:nvPr isPhoto="0" userDrawn="0"/>
        </p:nvSpPr>
        <p:spPr bwMode="auto">
          <a:xfrm>
            <a:off x="5777705" y="5368369"/>
            <a:ext cx="3455988" cy="461963"/>
          </a:xfrm>
          <a:prstGeom prst="rect">
            <a:avLst/>
          </a:prstGeom>
          <a:noFill/>
          <a:ln>
            <a:noFill/>
          </a:ln>
        </p:spPr>
        <p:txBody>
          <a:bodyPr>
            <a:spAutoFit/>
          </a:bodyPr>
          <a:lstStyle>
            <a:lvl1pPr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buClrTx/>
              <a:buFontTx/>
              <a:buNone/>
              <a:defRPr/>
            </a:pPr>
            <a:r>
              <a:rPr lang="de-DE" sz="1200"/>
              <a:t>Aus: Tekin, Funda: </a:t>
            </a:r>
            <a:r>
              <a:rPr lang="de-DE" sz="1200"/>
              <a:t>Differentiated</a:t>
            </a:r>
            <a:r>
              <a:rPr lang="de-DE" sz="1200"/>
              <a:t> Integration, IEP Online Paper März 2017 </a:t>
            </a:r>
            <a:endParaRPr/>
          </a:p>
        </p:txBody>
      </p:sp>
      <p:sp>
        <p:nvSpPr>
          <p:cNvPr id="2" name="Textfeld 1" hidden="0"/>
          <p:cNvSpPr txBox="1"/>
          <p:nvPr isPhoto="0" userDrawn="0"/>
        </p:nvSpPr>
        <p:spPr bwMode="auto">
          <a:xfrm>
            <a:off x="755576" y="260648"/>
            <a:ext cx="604867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defRPr/>
            </a:pPr>
            <a:r>
              <a:rPr lang="de-DE" sz="2000"/>
              <a:t>Die Vielzahl an Differenzierungs-/ </a:t>
            </a:r>
            <a:r>
              <a:rPr lang="de-DE" sz="2000"/>
              <a:t>Flexibilsierungsprojekten</a:t>
            </a:r>
            <a:r>
              <a:rPr lang="de-DE" sz="2000"/>
              <a:t> hat zu einer </a:t>
            </a:r>
            <a:br>
              <a:rPr lang="de-DE" sz="2000"/>
            </a:br>
            <a:r>
              <a:rPr lang="de-DE" sz="2000"/>
              <a:t>großen Komplexität innerhalb der EU geführt</a:t>
            </a:r>
            <a:endParaRPr/>
          </a:p>
        </p:txBody>
      </p:sp>
      <p:pic>
        <p:nvPicPr>
          <p:cNvPr id="1764569036" name="" hidden="0"/>
          <p:cNvPicPr>
            <a:picLocks noChangeAspect="1"/>
          </p:cNvPicPr>
          <p:nvPr isPhoto="0" userDrawn="0"/>
        </p:nvPicPr>
        <p:blipFill>
          <a:blip r:embed="rId3"/>
          <a:stretch/>
        </p:blipFill>
        <p:spPr bwMode="auto">
          <a:xfrm rot="0" flipH="0" flipV="0">
            <a:off x="4937523" y="6238886"/>
            <a:ext cx="2774641" cy="421795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7650" name="Foliennummernplatzhalter 3" hidden="0"/>
          <p:cNvSpPr txBox="1">
            <a:spLocks noGrp="1"/>
          </p:cNvSpPr>
          <p:nvPr isPhoto="0" userDrawn="0"/>
        </p:nvSpPr>
        <p:spPr bwMode="auto">
          <a:xfrm>
            <a:off x="6553200" y="6400800"/>
            <a:ext cx="1905000" cy="4572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 algn="r">
              <a:spcBef>
                <a:spcPts val="0"/>
              </a:spcBef>
              <a:buClrTx/>
              <a:buFontTx/>
              <a:buNone/>
              <a:defRPr/>
            </a:pPr>
            <a:endParaRPr lang="de-DE" sz="1400">
              <a:ea typeface="ＭＳ Ｐゴシック"/>
              <a:cs typeface="Arial"/>
            </a:endParaRPr>
          </a:p>
        </p:txBody>
      </p:sp>
      <p:sp>
        <p:nvSpPr>
          <p:cNvPr id="27651" name="Rectangle 2" hidden="0"/>
          <p:cNvSpPr>
            <a:spLocks noChangeArrowheads="1" noGrp="1"/>
          </p:cNvSpPr>
          <p:nvPr isPhoto="0" userDrawn="0">
            <p:ph type="title" idx="4294967295" hasCustomPrompt="0"/>
          </p:nvPr>
        </p:nvSpPr>
        <p:spPr bwMode="auto"/>
        <p:txBody>
          <a:bodyPr/>
          <a:lstStyle/>
          <a:p>
            <a:pPr>
              <a:defRPr/>
            </a:pP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r>
              <a:rPr lang="de-DE" sz="2200">
                <a:latin typeface="Arial Black"/>
                <a:ea typeface="ＭＳ Ｐゴシック"/>
                <a:cs typeface="Arial Black"/>
              </a:rPr>
              <a:t>Literatur:</a:t>
            </a:r>
            <a:br>
              <a:rPr lang="de-DE" sz="2200">
                <a:latin typeface="Arial Black"/>
                <a:ea typeface="ＭＳ Ｐゴシック"/>
                <a:cs typeface="Arial Black"/>
              </a:rPr>
            </a:br>
            <a:endParaRPr lang="de-DE" sz="2200">
              <a:latin typeface="Arial Black"/>
              <a:ea typeface="ＭＳ Ｐゴシック"/>
              <a:cs typeface="Arial Black"/>
            </a:endParaRPr>
          </a:p>
        </p:txBody>
      </p:sp>
      <p:sp>
        <p:nvSpPr>
          <p:cNvPr id="27652" name="Rectangle 3" hidden="0"/>
          <p:cNvSpPr>
            <a:spLocks noChangeArrowheads="1" noGrp="1"/>
          </p:cNvSpPr>
          <p:nvPr isPhoto="0" userDrawn="0">
            <p:ph type="body" idx="4294967295" hasCustomPrompt="0"/>
          </p:nvPr>
        </p:nvSpPr>
        <p:spPr bwMode="auto">
          <a:xfrm>
            <a:off x="685800" y="1484313"/>
            <a:ext cx="8278813" cy="5256212"/>
          </a:xfrm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de-DE" sz="2200">
                <a:ea typeface="ＭＳ Ｐゴシック"/>
                <a:cs typeface="Arial"/>
              </a:rPr>
              <a:t>Göler, Daniel: Differenzierte Integration Konzeptionelle Überlegungen, politische Projekte und theoretische Ansätze, in: </a:t>
            </a:r>
            <a:r>
              <a:rPr lang="de-DE" sz="2200">
                <a:ea typeface="ＭＳ Ｐゴシック"/>
                <a:cs typeface="Arial"/>
              </a:rPr>
              <a:t>Stratenschulte</a:t>
            </a:r>
            <a:r>
              <a:rPr lang="de-DE" sz="2200">
                <a:ea typeface="ＭＳ Ｐゴシック"/>
                <a:cs typeface="Arial"/>
              </a:rPr>
              <a:t>, Eckart D. (Hrsg.): Der Anfang vom Ende? Formen differenzierter Integration und ihre Konsequenzen, Baden-Baden 2015, S. 9-33 (als </a:t>
            </a:r>
            <a:r>
              <a:rPr lang="de-DE" sz="2200">
                <a:ea typeface="ＭＳ Ｐゴシック"/>
                <a:cs typeface="Arial"/>
              </a:rPr>
              <a:t>e-Book</a:t>
            </a:r>
            <a:r>
              <a:rPr lang="de-DE" sz="2200">
                <a:ea typeface="ＭＳ Ｐゴシック"/>
                <a:cs typeface="Arial"/>
              </a:rPr>
              <a:t> über die Universitätsbibliothek verfügbar).</a:t>
            </a:r>
            <a:br>
              <a:rPr lang="de-DE" sz="2200">
                <a:ea typeface="ＭＳ Ｐゴシック"/>
                <a:cs typeface="Arial"/>
              </a:rPr>
            </a:br>
            <a:endParaRPr lang="de-DE" sz="2200">
              <a:ea typeface="ＭＳ Ｐゴシック"/>
              <a:cs typeface="Arial"/>
            </a:endParaRPr>
          </a:p>
          <a:p>
            <a:pPr marL="0" indent="0">
              <a:lnSpc>
                <a:spcPct val="80000"/>
              </a:lnSpc>
              <a:buNone/>
              <a:defRPr/>
            </a:pPr>
            <a:endParaRPr lang="de-DE" sz="2400" b="1">
              <a:ea typeface="ＭＳ Ｐゴシック"/>
              <a:cs typeface="Arial"/>
            </a:endParaRPr>
          </a:p>
          <a:p>
            <a:pPr>
              <a:lnSpc>
                <a:spcPct val="80000"/>
              </a:lnSpc>
              <a:defRPr/>
            </a:pPr>
            <a:endParaRPr lang="de-DE" sz="2400">
              <a:ea typeface="ＭＳ Ｐゴシック"/>
              <a:cs typeface="Arial"/>
            </a:endParaRPr>
          </a:p>
        </p:txBody>
      </p:sp>
      <p:sp>
        <p:nvSpPr>
          <p:cNvPr id="27653" name="Text Box 4" hidden="0"/>
          <p:cNvSpPr txBox="1">
            <a:spLocks noChangeArrowheads="1"/>
          </p:cNvSpPr>
          <p:nvPr isPhoto="0" userDrawn="0"/>
        </p:nvSpPr>
        <p:spPr bwMode="auto">
          <a:xfrm>
            <a:off x="611188" y="1484313"/>
            <a:ext cx="8353425" cy="304800"/>
          </a:xfrm>
          <a:prstGeom prst="rect">
            <a:avLst/>
          </a:prstGeom>
          <a:noFill/>
          <a:ln>
            <a:noFill/>
          </a:ln>
        </p:spPr>
        <p:txBody>
          <a:bodyPr>
            <a:spAutoFit/>
          </a:bodyPr>
          <a:lstStyle>
            <a:lvl1pPr marL="457200" indent="-457200">
              <a:spcBef>
                <a:spcPts val="0"/>
              </a:spcBef>
              <a:buClr>
                <a:srgbClr val="FF6600"/>
              </a:buClr>
              <a:buChar char="•"/>
              <a:defRPr sz="2800">
                <a:solidFill>
                  <a:schemeClr val="tx1"/>
                </a:solidFill>
                <a:latin typeface="Verdana"/>
              </a:defRPr>
            </a:lvl1pPr>
            <a:lvl2pPr marL="742950" indent="-285750">
              <a:spcBef>
                <a:spcPts val="0"/>
              </a:spcBef>
              <a:buClr>
                <a:srgbClr val="FF6600"/>
              </a:buClr>
              <a:buChar char="–"/>
              <a:defRPr sz="2400">
                <a:solidFill>
                  <a:schemeClr val="tx1"/>
                </a:solidFill>
                <a:latin typeface="Verdana"/>
              </a:defRPr>
            </a:lvl2pPr>
            <a:lvl3pPr marL="1143000" indent="-228600">
              <a:spcBef>
                <a:spcPts val="0"/>
              </a:spcBef>
              <a:buClr>
                <a:srgbClr val="FF6600"/>
              </a:buClr>
              <a:buChar char="•"/>
              <a:defRPr sz="2000">
                <a:solidFill>
                  <a:schemeClr val="tx1"/>
                </a:solidFill>
                <a:latin typeface="Verdana"/>
              </a:defRPr>
            </a:lvl3pPr>
            <a:lvl4pPr marL="1600200" indent="-228600">
              <a:spcBef>
                <a:spcPts val="0"/>
              </a:spcBef>
              <a:buClr>
                <a:srgbClr val="FF6600"/>
              </a:buClr>
              <a:buChar char="–"/>
              <a:defRPr>
                <a:solidFill>
                  <a:schemeClr val="tx1"/>
                </a:solidFill>
                <a:latin typeface="Verdana"/>
              </a:defRPr>
            </a:lvl4pPr>
            <a:lvl5pPr marL="2057400" indent="-228600">
              <a:spcBef>
                <a:spcPts val="0"/>
              </a:spcBef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Clr>
                <a:srgbClr val="FF6600"/>
              </a:buClr>
              <a:buChar char="»"/>
              <a:defRPr sz="1600">
                <a:solidFill>
                  <a:schemeClr val="tx1"/>
                </a:solidFill>
                <a:latin typeface="Verdana"/>
              </a:defRPr>
            </a:lvl9pPr>
          </a:lstStyle>
          <a:p>
            <a:pPr>
              <a:spcBef>
                <a:spcPts val="0"/>
              </a:spcBef>
              <a:buClrTx/>
              <a:buFontTx/>
              <a:buNone/>
              <a:defRPr/>
            </a:pPr>
            <a:endParaRPr lang="en-US" sz="1400">
              <a:ea typeface="ＭＳ Ｐゴシック"/>
              <a:cs typeface="Arial"/>
            </a:endParaRPr>
          </a:p>
        </p:txBody>
      </p:sp>
      <p:pic>
        <p:nvPicPr>
          <p:cNvPr id="1209964278" name="" hidden="0"/>
          <p:cNvPicPr>
            <a:picLocks noChangeAspect="1"/>
          </p:cNvPicPr>
          <p:nvPr isPhoto="0" userDrawn="0"/>
        </p:nvPicPr>
        <p:blipFill>
          <a:blip r:embed="rId2"/>
          <a:stretch/>
        </p:blipFill>
        <p:spPr bwMode="auto">
          <a:xfrm rot="0" flipH="0" flipV="0">
            <a:off x="4937523" y="6238886"/>
            <a:ext cx="2774641" cy="421795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Master für Folien ab der 2. VL">
  <a:themeElements>
    <a:clrScheme name="Master für Folien ab der 2. VL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Master für Folien ab der 2. VL">
      <a:majorFont>
        <a:latin typeface="Verdana"/>
        <a:ea typeface="Arial"/>
        <a:cs typeface="Arial"/>
      </a:majorFont>
      <a:minorFont>
        <a:latin typeface="Verdana"/>
        <a:ea typeface="Arial"/>
        <a:cs typeface="Arial"/>
      </a:minorFont>
    </a:fontScheme>
    <a:fmtScheme name="Larissa">
      <a:fillStyleLst>
        <a:solidFill>
          <a:schemeClr val="phClr"/>
        </a:solidFill>
        <a:gradFill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/>
        </a:gradFill>
        <a:gradFill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/>
        </a:gradFill>
      </a:bgFillStyleLst>
    </a:fmtScheme>
  </a:themeElements>
  <a:objectDefaults>
    <a:spDef>
      <a:spPr bwMode="auto">
        <a:xfrm>
          <a:off x="0" y="0"/>
          <a:ext cx="1" cy="1"/>
        </a:xfrm>
        <a:prstGeom prst="rect">
          <a:avLst/>
        </a:pr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</a:spPr>
      <a:bodyPr/>
      <a:lstStyle/>
    </a:spDef>
    <a:lnDef>
      <a:spPr bwMode="auto">
        <a:xfrm>
          <a:off x="0" y="0"/>
          <a:ext cx="1" cy="1"/>
        </a:xfrm>
        <a:prstGeom prst="rect">
          <a:avLst/>
        </a:pr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</a:spPr>
      <a:bodyPr/>
      <a:lstStyle/>
    </a:lnDef>
  </a:objectDefaults>
  <a:extraClrSchemeLst>
    <a:extraClrScheme>
      <a:clrScheme name="Master für Folien ab der 2. VL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aster für Folien ab der 2. VL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ster für Folien ab der 2. VL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ster für Folien ab der 2. VL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ster für Folien ab der 2. VL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ster für Folien ab der 2. VL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aster für Folien ab der 2. VL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33602B944A49C944BEBFF79BE11308B4" ma:contentTypeVersion="13" ma:contentTypeDescription="Ein neues Dokument erstellen." ma:contentTypeScope="" ma:versionID="eb6ca4cac2cf57a1ce073cfb3d227628">
  <xsd:schema xmlns:xsd="http://www.w3.org/2001/XMLSchema" xmlns:xs="http://www.w3.org/2001/XMLSchema" xmlns:p="http://schemas.microsoft.com/office/2006/metadata/properties" xmlns:ns2="64852e82-1c65-46f3-8dcd-4c53b5adb237" xmlns:ns3="47f16888-457c-4f82-a245-c9351203d39e" targetNamespace="http://schemas.microsoft.com/office/2006/metadata/properties" ma:root="true" ma:fieldsID="f94d0e962730ee85e0ae428320560897" ns2:_="" ns3:_="">
    <xsd:import namespace="64852e82-1c65-46f3-8dcd-4c53b5adb237"/>
    <xsd:import namespace="47f16888-457c-4f82-a245-c9351203d39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lcf76f155ced4ddcb4097134ff3c332f" minOccurs="0"/>
                <xsd:element ref="ns3:TaxCatchAll" minOccurs="0"/>
                <xsd:element ref="ns2:MediaServiceAutoKeyPoints" minOccurs="0"/>
                <xsd:element ref="ns2:MediaServiceKeyPoints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4852e82-1c65-46f3-8dcd-4c53b5adb23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lcf76f155ced4ddcb4097134ff3c332f" ma:index="15" nillable="true" ma:taxonomy="true" ma:internalName="lcf76f155ced4ddcb4097134ff3c332f" ma:taxonomyFieldName="MediaServiceImageTags" ma:displayName="Bildmarkierungen" ma:readOnly="false" ma:fieldId="{5cf76f15-5ced-4ddc-b409-7134ff3c332f}" ma:taxonomyMulti="true" ma:sspId="d6e76d68-dafa-4272-aea9-2fd8efe6694e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7f16888-457c-4f82-a245-c9351203d39e" elementFormDefault="qualified">
    <xsd:import namespace="http://schemas.microsoft.com/office/2006/documentManagement/types"/>
    <xsd:import namespace="http://schemas.microsoft.com/office/infopath/2007/PartnerControls"/>
    <xsd:element name="TaxCatchAll" ma:index="16" nillable="true" ma:displayName="Taxonomy Catch All Column" ma:hidden="true" ma:list="{102096b3-228b-4d2f-b815-4a2810b8938e}" ma:internalName="TaxCatchAll" ma:showField="CatchAllData" ma:web="47f16888-457c-4f82-a245-c9351203d39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64852e82-1c65-46f3-8dcd-4c53b5adb237">
      <Terms xmlns="http://schemas.microsoft.com/office/infopath/2007/PartnerControls"/>
    </lcf76f155ced4ddcb4097134ff3c332f>
    <TaxCatchAll xmlns="47f16888-457c-4f82-a245-c9351203d39e" xsi:nil="true"/>
  </documentManagement>
</p:properties>
</file>

<file path=customXml/itemProps1.xml><?xml version="1.0" encoding="utf-8"?>
<ds:datastoreItem xmlns:ds="http://schemas.openxmlformats.org/officeDocument/2006/customXml" ds:itemID="{911023B4-92AC-483B-A69E-5E72FE9DD5BB}"/>
</file>

<file path=customXml/itemProps2.xml><?xml version="1.0" encoding="utf-8"?>
<ds:datastoreItem xmlns:ds="http://schemas.openxmlformats.org/officeDocument/2006/customXml" ds:itemID="{80903476-4B56-46DE-A7ED-18BE972BC312}"/>
</file>

<file path=customXml/itemProps3.xml><?xml version="1.0" encoding="utf-8"?>
<ds:datastoreItem xmlns:ds="http://schemas.openxmlformats.org/officeDocument/2006/customXml" ds:itemID="{F34E5A49-6501-497E-B531-6F665E8BC954}"/>
</file>

<file path=docProps/app.xml><?xml version="1.0" encoding="utf-8"?>
<Properties xmlns="http://schemas.openxmlformats.org/officeDocument/2006/extended-properties" xmlns:vt="http://schemas.openxmlformats.org/officeDocument/2006/docPropsVTypes">
  <Template>C:\Programme\Microsoft Office\Templates\Presentation Designs\Übergänge.pot</Template>
  <TotalTime>0</TotalTime>
  <Words>0</Words>
  <Application>ONLYOFFICE/7.1.1.23</Application>
  <DocSecurity>0</DocSecurity>
  <PresentationFormat>Bildschirmpräsentation (4:3)</PresentationFormat>
  <Paragraphs>0</Paragraphs>
  <Slides>9</Slides>
  <Notes>9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Theme 1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</vt:vector>
  </TitlesOfParts>
  <Manager/>
  <Company>Fa. Wasöhrl</Company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/>
  <dc:creator>Daniela Wasöhrl</dc:creator>
  <cp:keywords/>
  <dc:description/>
  <cp:lastModifiedBy>Maximilian Becker</cp:lastModifiedBy>
  <cp:revision>130</cp:revision>
  <dcterms:created xsi:type="dcterms:W3CDTF">2008-07-02T17:20:27Z</dcterms:created>
  <dcterms:modified xsi:type="dcterms:W3CDTF">2022-09-28T11:00:12Z</dcterms:modified>
  <cp:category/>
  <dc:identifier/>
  <cp:contentStatus/>
  <dc:language/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0x01010033602B944A49C944BEBFF79BE11308B4</vt:lpwstr>
  </property>
</Properties>
</file>