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8" r:id="rId6"/>
    <p:sldId id="264" r:id="rId7"/>
    <p:sldId id="261" r:id="rId8"/>
    <p:sldId id="259" r:id="rId9"/>
    <p:sldId id="260" r:id="rId10"/>
    <p:sldId id="262" r:id="rId11"/>
    <p:sldId id="272" r:id="rId12"/>
    <p:sldId id="271" r:id="rId13"/>
    <p:sldId id="270" r:id="rId14"/>
    <p:sldId id="269" r:id="rId15"/>
    <p:sldId id="263"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727"/>
    <a:srgbClr val="F1C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p:scale>
          <a:sx n="79" d="100"/>
          <a:sy n="79" d="100"/>
        </p:scale>
        <p:origin x="-35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5C65E3-E6ED-41BA-AFB7-8A3CBDE8D30B}" type="datetimeFigureOut">
              <a:rPr lang="ru-RU" smtClean="0"/>
              <a:t>27.06.2021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138051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5C65E3-E6ED-41BA-AFB7-8A3CBDE8D30B}" type="datetimeFigureOut">
              <a:rPr lang="ru-RU" smtClean="0"/>
              <a:t>27.06.2021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276551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5C65E3-E6ED-41BA-AFB7-8A3CBDE8D30B}" type="datetimeFigureOut">
              <a:rPr lang="ru-RU" smtClean="0"/>
              <a:t>27.06.2021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190919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5C65E3-E6ED-41BA-AFB7-8A3CBDE8D30B}" type="datetimeFigureOut">
              <a:rPr lang="ru-RU" smtClean="0"/>
              <a:t>27.06.2021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127163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5C65E3-E6ED-41BA-AFB7-8A3CBDE8D30B}" type="datetimeFigureOut">
              <a:rPr lang="ru-RU" smtClean="0"/>
              <a:t>27.06.2021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42273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5C65E3-E6ED-41BA-AFB7-8A3CBDE8D30B}" type="datetimeFigureOut">
              <a:rPr lang="ru-RU" smtClean="0"/>
              <a:t>27.06.2021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113798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5C65E3-E6ED-41BA-AFB7-8A3CBDE8D30B}" type="datetimeFigureOut">
              <a:rPr lang="ru-RU" smtClean="0"/>
              <a:t>27.06.2021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416070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5C65E3-E6ED-41BA-AFB7-8A3CBDE8D30B}" type="datetimeFigureOut">
              <a:rPr lang="ru-RU" smtClean="0"/>
              <a:t>27.06.2021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115924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5C65E3-E6ED-41BA-AFB7-8A3CBDE8D30B}" type="datetimeFigureOut">
              <a:rPr lang="ru-RU" smtClean="0"/>
              <a:t>27.06.2021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304484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5C65E3-E6ED-41BA-AFB7-8A3CBDE8D30B}" type="datetimeFigureOut">
              <a:rPr lang="ru-RU" smtClean="0"/>
              <a:t>27.06.2021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303063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5C65E3-E6ED-41BA-AFB7-8A3CBDE8D30B}" type="datetimeFigureOut">
              <a:rPr lang="ru-RU" smtClean="0"/>
              <a:t>27.06.2021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399ED-003A-489A-939C-143C52662519}" type="slidenum">
              <a:rPr lang="ru-RU" smtClean="0"/>
              <a:t>‹#›</a:t>
            </a:fld>
            <a:endParaRPr lang="ru-RU"/>
          </a:p>
        </p:txBody>
      </p:sp>
    </p:spTree>
    <p:extLst>
      <p:ext uri="{BB962C8B-B14F-4D97-AF65-F5344CB8AC3E}">
        <p14:creationId xmlns:p14="http://schemas.microsoft.com/office/powerpoint/2010/main" val="403623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C65E3-E6ED-41BA-AFB7-8A3CBDE8D30B}" type="datetimeFigureOut">
              <a:rPr lang="ru-RU" smtClean="0"/>
              <a:t>27.06.2021</a:t>
            </a:fld>
            <a:endParaRPr lang="ru-RU"/>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399ED-003A-489A-939C-143C52662519}" type="slidenum">
              <a:rPr lang="ru-RU" smtClean="0"/>
              <a:t>‹#›</a:t>
            </a:fld>
            <a:endParaRPr lang="ru-RU"/>
          </a:p>
        </p:txBody>
      </p:sp>
    </p:spTree>
    <p:extLst>
      <p:ext uri="{BB962C8B-B14F-4D97-AF65-F5344CB8AC3E}">
        <p14:creationId xmlns:p14="http://schemas.microsoft.com/office/powerpoint/2010/main" val="103238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D63AB1-A3F4-468F-9480-60D8EB959EEB}"/>
              </a:ext>
            </a:extLst>
          </p:cNvPr>
          <p:cNvSpPr>
            <a:spLocks noGrp="1"/>
          </p:cNvSpPr>
          <p:nvPr>
            <p:ph type="ctrTitle"/>
          </p:nvPr>
        </p:nvSpPr>
        <p:spPr>
          <a:xfrm>
            <a:off x="2706704" y="2460686"/>
            <a:ext cx="9144000" cy="2387600"/>
          </a:xfrm>
        </p:spPr>
        <p:txBody>
          <a:bodyPr>
            <a:noAutofit/>
          </a:bodyPr>
          <a:lstStyle/>
          <a:p>
            <a:r>
              <a:rPr lang="en-US" sz="2500" dirty="0" smtClean="0">
                <a:solidFill>
                  <a:srgbClr val="752727"/>
                </a:solidFill>
              </a:rPr>
              <a:t>Summer School EUCON</a:t>
            </a:r>
            <a:br>
              <a:rPr lang="en-US" sz="2500" dirty="0" smtClean="0">
                <a:solidFill>
                  <a:srgbClr val="752727"/>
                </a:solidFill>
              </a:rPr>
            </a:br>
            <a:r>
              <a:rPr lang="en-US" sz="1500" b="1" dirty="0"/>
              <a:t>Institutional Framework and Economic Drivers in the Global Integration Projects: </a:t>
            </a:r>
            <a:r>
              <a:rPr lang="ru-RU" sz="1500" dirty="0"/>
              <a:t/>
            </a:r>
            <a:br>
              <a:rPr lang="ru-RU" sz="1500" dirty="0"/>
            </a:br>
            <a:r>
              <a:rPr lang="en-US" sz="1500" b="1" dirty="0"/>
              <a:t>West vs </a:t>
            </a:r>
            <a:r>
              <a:rPr lang="en-US" sz="1500" b="1" dirty="0" smtClean="0"/>
              <a:t>East</a:t>
            </a:r>
            <a:r>
              <a:rPr lang="en-US" sz="2500" b="1" dirty="0" smtClean="0"/>
              <a:t/>
            </a:r>
            <a:br>
              <a:rPr lang="en-US" sz="2500" b="1" dirty="0" smtClean="0"/>
            </a:br>
            <a:r>
              <a:rPr lang="en-US" sz="2500" b="1" dirty="0"/>
              <a:t/>
            </a:r>
            <a:br>
              <a:rPr lang="en-US" sz="2500" b="1" dirty="0"/>
            </a:br>
            <a:r>
              <a:rPr lang="en-US" sz="4000" dirty="0"/>
              <a:t>"</a:t>
            </a:r>
            <a:r>
              <a:rPr lang="en-US" sz="4000" dirty="0" err="1"/>
              <a:t>Neighbourhood</a:t>
            </a:r>
            <a:r>
              <a:rPr lang="en-US" sz="4000" dirty="0"/>
              <a:t>" contested, shared, extended in the dynamics of the XXI century</a:t>
            </a:r>
            <a:r>
              <a:rPr lang="en-US" sz="4000" b="1" dirty="0" smtClean="0"/>
              <a:t/>
            </a:r>
            <a:br>
              <a:rPr lang="en-US" sz="4000" b="1" dirty="0" smtClean="0"/>
            </a:br>
            <a:endParaRPr lang="ru-RU" sz="4000" dirty="0">
              <a:solidFill>
                <a:srgbClr val="752727"/>
              </a:solidFill>
            </a:endParaRPr>
          </a:p>
        </p:txBody>
      </p:sp>
      <p:sp>
        <p:nvSpPr>
          <p:cNvPr id="3" name="Подзаголовок 2">
            <a:extLst>
              <a:ext uri="{FF2B5EF4-FFF2-40B4-BE49-F238E27FC236}">
                <a16:creationId xmlns:a16="http://schemas.microsoft.com/office/drawing/2014/main" xmlns="" id="{73E6DFFC-A051-4A22-A4C1-8D75CD315634}"/>
              </a:ext>
            </a:extLst>
          </p:cNvPr>
          <p:cNvSpPr>
            <a:spLocks noGrp="1"/>
          </p:cNvSpPr>
          <p:nvPr>
            <p:ph type="subTitle" idx="1"/>
          </p:nvPr>
        </p:nvSpPr>
        <p:spPr>
          <a:xfrm>
            <a:off x="2770873" y="4848286"/>
            <a:ext cx="9144000" cy="610805"/>
          </a:xfrm>
        </p:spPr>
        <p:txBody>
          <a:bodyPr>
            <a:normAutofit/>
          </a:bodyPr>
          <a:lstStyle/>
          <a:p>
            <a:pPr algn="l"/>
            <a:r>
              <a:rPr lang="en-US" dirty="0" smtClean="0">
                <a:solidFill>
                  <a:schemeClr val="accent3">
                    <a:lumMod val="50000"/>
                  </a:schemeClr>
                </a:solidFill>
                <a:latin typeface="+mj-lt"/>
              </a:rPr>
              <a:t>June, 28 – July, 02  2021</a:t>
            </a:r>
            <a:endParaRPr lang="ru-RU" dirty="0">
              <a:solidFill>
                <a:schemeClr val="accent3">
                  <a:lumMod val="50000"/>
                </a:schemeClr>
              </a:solidFill>
              <a:latin typeface="+mj-lt"/>
            </a:endParaRPr>
          </a:p>
        </p:txBody>
      </p:sp>
      <p:sp>
        <p:nvSpPr>
          <p:cNvPr id="4" name="Прямоугольник 3">
            <a:extLst>
              <a:ext uri="{FF2B5EF4-FFF2-40B4-BE49-F238E27FC236}">
                <a16:creationId xmlns:a16="http://schemas.microsoft.com/office/drawing/2014/main" xmlns="" id="{B44358A0-EEAB-4EDC-AF1A-CB19D6E55569}"/>
              </a:ext>
            </a:extLst>
          </p:cNvPr>
          <p:cNvSpPr/>
          <p:nvPr/>
        </p:nvSpPr>
        <p:spPr>
          <a:xfrm rot="371775">
            <a:off x="61835" y="-960398"/>
            <a:ext cx="13139225" cy="18569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xmlns="" id="{7CBB7BFB-8AF0-4F7A-B32A-6F7839556EBE}"/>
              </a:ext>
            </a:extLst>
          </p:cNvPr>
          <p:cNvSpPr/>
          <p:nvPr/>
        </p:nvSpPr>
        <p:spPr>
          <a:xfrm rot="2968526">
            <a:off x="9015896" y="-1231643"/>
            <a:ext cx="5464563" cy="2727960"/>
          </a:xfrm>
          <a:prstGeom prst="rect">
            <a:avLst/>
          </a:prstGeom>
          <a:solidFill>
            <a:srgbClr val="75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xmlns="" id="{DEFC3F33-D1B0-4CC8-B4BC-8D8AFE092E3D}"/>
              </a:ext>
            </a:extLst>
          </p:cNvPr>
          <p:cNvSpPr/>
          <p:nvPr/>
        </p:nvSpPr>
        <p:spPr>
          <a:xfrm rot="18724230">
            <a:off x="-1235287" y="-1562905"/>
            <a:ext cx="3429000" cy="1691640"/>
          </a:xfrm>
          <a:prstGeom prst="rect">
            <a:avLst/>
          </a:prstGeom>
          <a:solidFill>
            <a:srgbClr val="F1C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xmlns="" id="{C57FF5DC-C666-46A1-8161-8C88978334C7}"/>
              </a:ext>
            </a:extLst>
          </p:cNvPr>
          <p:cNvSpPr/>
          <p:nvPr/>
        </p:nvSpPr>
        <p:spPr>
          <a:xfrm rot="21326250">
            <a:off x="-473613" y="6006109"/>
            <a:ext cx="13139225" cy="1856935"/>
          </a:xfrm>
          <a:prstGeom prst="rect">
            <a:avLst/>
          </a:prstGeom>
          <a:solidFill>
            <a:srgbClr val="F1C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xmlns="" id="{17E6729D-8CDD-457B-B77D-F1D801AB5DAB}"/>
              </a:ext>
            </a:extLst>
          </p:cNvPr>
          <p:cNvSpPr/>
          <p:nvPr/>
        </p:nvSpPr>
        <p:spPr>
          <a:xfrm rot="2013870">
            <a:off x="-2992232" y="5985805"/>
            <a:ext cx="5464563" cy="2727960"/>
          </a:xfrm>
          <a:prstGeom prst="rect">
            <a:avLst/>
          </a:prstGeom>
          <a:solidFill>
            <a:srgbClr val="75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p:nvPr/>
        </p:nvPicPr>
        <p:blipFill>
          <a:blip r:embed="rId2" cstate="print">
            <a:extLst>
              <a:ext uri="{28A0092B-C50C-407E-A947-70E740481C1C}">
                <a14:useLocalDpi xmlns:a14="http://schemas.microsoft.com/office/drawing/2010/main" val="0"/>
              </a:ext>
            </a:extLst>
          </a:blip>
          <a:stretch>
            <a:fillRect/>
          </a:stretch>
        </p:blipFill>
        <p:spPr>
          <a:xfrm>
            <a:off x="264697" y="1696454"/>
            <a:ext cx="2334127" cy="1338886"/>
          </a:xfrm>
          <a:prstGeom prst="rect">
            <a:avLst/>
          </a:prstGeom>
        </p:spPr>
      </p:pic>
      <p:pic>
        <p:nvPicPr>
          <p:cNvPr id="13" name="Grafik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28" y="962526"/>
            <a:ext cx="2081461" cy="577517"/>
          </a:xfrm>
          <a:prstGeom prst="rect">
            <a:avLst/>
          </a:prstGeom>
          <a:noFill/>
          <a:ln>
            <a:noFill/>
          </a:ln>
        </p:spPr>
      </p:pic>
      <p:pic>
        <p:nvPicPr>
          <p:cNvPr id="1026" name="Picture 2" descr="https://attachments.office.net/owa/oskarnauhova%40sfedu.ru/service.svc/s/GetAttachmentThumbnail?id=AQMkAGVjMGNkOTVkLWNlYzktNGZiNy1hZTUzLTUwZmJhM2Q3ZDM1NABGAAADqo23WXZsjUKc4tJyPmVtswcArDfI94nP5ku%2BotxqzxQKfAAAAgEMAAAArDfI94nP5ku%2BotxqzxQKfAAD9ErvVwAAAAESABAAtXEInNCfX0Gjh5KG%2FtnrYw%3D%3D&amp;thumbnailType=2&amp;token=eyJhbGciOiJSUzI1NiIsImtpZCI6IjMwODE3OUNFNUY0QjUyRTc4QjJEQjg5NjZCQUY0RUNDMzcyN0FFRUUiLCJ0eXAiOiJKV1QiLCJ4NXQiOiJNSUY1emw5TFV1ZUxMYmlXYTY5T3pEY25ydTQifQ.eyJvcmlnaW4iOiJodHRwczovL291dGxvb2sub2ZmaWNlLmNvbSIsInVjIjoiNTkzZDRkODZmM2RjNDA2Y2ExNzE5NDFiNmIzYjUwNWQiLCJzaWduaW5fc3RhdGUiOiJbXCJrbXNpXCJdIiwidmVyIjoiRXhjaGFuZ2UuQ2FsbGJhY2suVjEiLCJhcHBjdHhzZW5kZXIiOiJPd2FEb3dubG9hZEAxOWJhNDM1ZC1lNDZjLTQzNmEtODRmMi0xYjAxZTY5M2U0ODAiLCJpc3NyaW5nIjoiV1ciLCJhcHBjdHgiOiJ7XCJtc2V4Y2hwcm90XCI6XCJvd2FcIixcInB1aWRcIjpcIjExNTM4MzYyOTY0Njk0MDA4MjdcIixcInNjb3BlXCI6XCJPd2FEb3dubG9hZFwiLFwib2lkXCI6XCI1ODQwZDFmMC0yNGFlLTRjZGYtYTM1Ny02ZGNkODU4MjAyM2ZcIixcInByaW1hcnlzaWRcIjpcIlMtMS01LTIxLTI4NDE5NjYzODItMjIwNzY3MTkyOC0zODIwNjU4Mzg3LTEyNDcxMjhcIn0iLCJuYmYiOjE2MjQ3ODEzMjAsImV4cCI6MTYyNDc4MTkyMCwiaXNzIjoiMDAwMDAwMDItMDAwMC0wZmYxLWNlMDAtMDAwMDAwMDAwMDAwQDE5YmE0MzVkLWU0NmMtNDM2YS04NGYyLTFiMDFlNjkzZTQ4MCIsImF1ZCI6IjAwMDAwMDAyLTAwMDAtMGZmMS1jZTAwLTAwMDAwMDAwMDAwMC9hdHRhY2htZW50cy5vZmZpY2UubmV0QDE5YmE0MzVkLWU0NmMtNDM2YS04NGYyLTFiMDFlNjkzZTQ4MCIsImhhcHAiOiJvd2EifQ.THsvgd6w02KjR-Fm1uaPucnU4JBnxdsmDnX33qmPq0zW7XwqkzJwZXxCp0187E--o_6k4083nTxv9an4FIWc1bZqi45V_QP0vxLnDOl3iFgDAV-RAAcRnnZIJfL86sb2JxwekG16BBsZi1eqqRoufr2uQn9zMursVpbTs-UpaJ_-gZ1dvCG9a5iHDimIaVh17IZNAn6m_AXHj3_7CCHUABt3m1EEgALO2aJlFv_VhDqL8FGquLrWdcqKVuQg75-g0veIArtcjSxFq5nudU1cambQ2Y3IW5vp1pyukfRogeM08DPZHGB6WGiswPQM2k9C7NdLZdLOqN3oX__k8Tmpew&amp;X-OWA-CANARY=VHoLPyyrTkWYLO5tBfFVxrDcuVRDOdkYENTIYdQQ9fsN3RGcAxai4I0q5NBVtsvhWLvSdNVnkrk.&amp;owa=outlook.office.com&amp;scriptVer=20210621003.05&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41" y="4848286"/>
            <a:ext cx="1362075"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76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a:t>
            </a:r>
            <a:r>
              <a:rPr lang="en-US" dirty="0" err="1"/>
              <a:t>neighbours</a:t>
            </a:r>
            <a:r>
              <a:rPr lang="en-US" dirty="0"/>
              <a:t> of the EU’s </a:t>
            </a:r>
            <a:r>
              <a:rPr lang="en-US" dirty="0" err="1"/>
              <a:t>neighbours</a:t>
            </a:r>
            <a:endParaRPr lang="ru-RU" dirty="0"/>
          </a:p>
        </p:txBody>
      </p:sp>
      <p:sp>
        <p:nvSpPr>
          <p:cNvPr id="3" name="Объект 2"/>
          <p:cNvSpPr>
            <a:spLocks noGrp="1"/>
          </p:cNvSpPr>
          <p:nvPr>
            <p:ph idx="1"/>
          </p:nvPr>
        </p:nvSpPr>
        <p:spPr/>
        <p:txBody>
          <a:bodyPr/>
          <a:lstStyle/>
          <a:p>
            <a:r>
              <a:rPr lang="en-US" b="1" dirty="0" smtClean="0"/>
              <a:t>Africa</a:t>
            </a:r>
            <a:r>
              <a:rPr lang="en-US" dirty="0"/>
              <a:t>: Mauritania, Mali, Niger, Chad, Sudan and South Sudan, but also the Horn of Africa and in particular Somalia,</a:t>
            </a:r>
          </a:p>
          <a:p>
            <a:r>
              <a:rPr lang="en-US" b="1" dirty="0"/>
              <a:t>Middle East</a:t>
            </a:r>
            <a:r>
              <a:rPr lang="en-US" dirty="0"/>
              <a:t>: Iran, Iraq, Saudi Arabia and more broadly the Arabian Peninsula (Gulf Co-operation Council and Yemen),</a:t>
            </a:r>
          </a:p>
          <a:p>
            <a:r>
              <a:rPr lang="en-US" b="1" dirty="0"/>
              <a:t>Central Asia</a:t>
            </a:r>
            <a:r>
              <a:rPr lang="en-US" dirty="0"/>
              <a:t>: mainly Kazakhstan and Turkmenistan, but also the Caspian Sea region as such.</a:t>
            </a:r>
          </a:p>
          <a:p>
            <a:endParaRPr lang="ru-RU" dirty="0"/>
          </a:p>
        </p:txBody>
      </p:sp>
    </p:spTree>
    <p:extLst>
      <p:ext uri="{BB962C8B-B14F-4D97-AF65-F5344CB8AC3E}">
        <p14:creationId xmlns:p14="http://schemas.microsoft.com/office/powerpoint/2010/main" val="73486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a:t>
            </a:r>
            <a:r>
              <a:rPr lang="en-US" dirty="0" err="1" smtClean="0"/>
              <a:t>Neighbourhood</a:t>
            </a:r>
            <a:r>
              <a:rPr lang="en-US" dirty="0" smtClean="0"/>
              <a:t> of the EEU?</a:t>
            </a: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2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84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63825"/>
          </a:xfrm>
        </p:spPr>
        <p:txBody>
          <a:bodyPr>
            <a:normAutofit fontScale="90000"/>
          </a:bodyPr>
          <a:lstStyle/>
          <a:p>
            <a:r>
              <a:rPr lang="en-US" dirty="0" smtClean="0"/>
              <a:t>Extended </a:t>
            </a:r>
            <a:r>
              <a:rPr lang="en-US" dirty="0" err="1" smtClean="0"/>
              <a:t>Neighbourhood</a:t>
            </a:r>
            <a:r>
              <a:rPr lang="en-US" dirty="0" smtClean="0"/>
              <a:t>?</a:t>
            </a:r>
            <a:endParaRPr lang="ru-RU" dirty="0"/>
          </a:p>
        </p:txBody>
      </p:sp>
      <p:pic>
        <p:nvPicPr>
          <p:cNvPr id="4" name="Объект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213811" y="1457610"/>
            <a:ext cx="7351964" cy="5400390"/>
          </a:xfrm>
          <a:prstGeom prst="rect">
            <a:avLst/>
          </a:prstGeom>
        </p:spPr>
      </p:pic>
    </p:spTree>
    <p:extLst>
      <p:ext uri="{BB962C8B-B14F-4D97-AF65-F5344CB8AC3E}">
        <p14:creationId xmlns:p14="http://schemas.microsoft.com/office/powerpoint/2010/main" val="397777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73901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a:t>3-4 July 2017 meeting in Moscow</a:t>
            </a:r>
            <a:endParaRPr lang="ru-RU" dirty="0"/>
          </a:p>
        </p:txBody>
      </p:sp>
      <p:sp>
        <p:nvSpPr>
          <p:cNvPr id="5" name="Текст 4"/>
          <p:cNvSpPr>
            <a:spLocks noGrp="1"/>
          </p:cNvSpPr>
          <p:nvPr>
            <p:ph type="body" idx="1"/>
          </p:nvPr>
        </p:nvSpPr>
        <p:spPr/>
        <p:txBody>
          <a:bodyPr/>
          <a:lstStyle/>
          <a:p>
            <a:r>
              <a:rPr lang="en-US" dirty="0"/>
              <a:t>Xi Jinping</a:t>
            </a:r>
            <a:endParaRPr lang="ru-RU" dirty="0"/>
          </a:p>
        </p:txBody>
      </p:sp>
      <p:sp>
        <p:nvSpPr>
          <p:cNvPr id="3" name="Объект 2"/>
          <p:cNvSpPr>
            <a:spLocks noGrp="1"/>
          </p:cNvSpPr>
          <p:nvPr>
            <p:ph sz="half" idx="2"/>
          </p:nvPr>
        </p:nvSpPr>
        <p:spPr>
          <a:prstGeom prst="rect">
            <a:avLst/>
          </a:prstGeom>
        </p:spPr>
        <p:txBody>
          <a:bodyPr>
            <a:normAutofit fontScale="92500" lnSpcReduction="20000"/>
          </a:bodyPr>
          <a:lstStyle/>
          <a:p>
            <a:r>
              <a:rPr lang="en-US" dirty="0" smtClean="0"/>
              <a:t>the </a:t>
            </a:r>
            <a:r>
              <a:rPr lang="en-US" dirty="0"/>
              <a:t>formation of a “broad Eurasian partnership” and “coordination of the Belt and Road initiative with the Eurasian Economic Union</a:t>
            </a:r>
            <a:r>
              <a:rPr lang="en-US" dirty="0" smtClean="0"/>
              <a:t>”.</a:t>
            </a:r>
          </a:p>
          <a:p>
            <a:endParaRPr lang="en-US" dirty="0"/>
          </a:p>
          <a:p>
            <a:endParaRPr lang="en-US" dirty="0" smtClean="0"/>
          </a:p>
          <a:p>
            <a:endParaRPr lang="en-US" dirty="0" smtClean="0"/>
          </a:p>
          <a:p>
            <a:r>
              <a:rPr lang="en-US" dirty="0"/>
              <a:t> </a:t>
            </a:r>
            <a:r>
              <a:rPr lang="en-US" dirty="0" smtClean="0"/>
              <a:t>N. </a:t>
            </a:r>
            <a:r>
              <a:rPr lang="en-US" dirty="0" err="1" smtClean="0"/>
              <a:t>Nazarbayev</a:t>
            </a:r>
            <a:r>
              <a:rPr lang="en-US" dirty="0" smtClean="0"/>
              <a:t>: </a:t>
            </a:r>
            <a:r>
              <a:rPr lang="en-US" dirty="0"/>
              <a:t>“the idea of creating a single economic space of Greater Eurasia acquired a new meaning. The SREB can advantageously link the platforms of the SCO, the EAEU and the European </a:t>
            </a:r>
            <a:r>
              <a:rPr lang="en-US" dirty="0" smtClean="0"/>
              <a:t>Union </a:t>
            </a:r>
            <a:r>
              <a:rPr lang="en-US" dirty="0"/>
              <a:t>into a single regional prosperity area”.</a:t>
            </a:r>
            <a:endParaRPr lang="ru-RU" dirty="0"/>
          </a:p>
        </p:txBody>
      </p:sp>
      <p:sp>
        <p:nvSpPr>
          <p:cNvPr id="6" name="Текст 5"/>
          <p:cNvSpPr>
            <a:spLocks noGrp="1"/>
          </p:cNvSpPr>
          <p:nvPr>
            <p:ph type="body" sz="quarter" idx="3"/>
          </p:nvPr>
        </p:nvSpPr>
        <p:spPr/>
        <p:txBody>
          <a:bodyPr/>
          <a:lstStyle/>
          <a:p>
            <a:r>
              <a:rPr lang="en-US" dirty="0"/>
              <a:t> V. Putin</a:t>
            </a:r>
            <a:endParaRPr lang="ru-RU" dirty="0"/>
          </a:p>
        </p:txBody>
      </p:sp>
      <p:sp>
        <p:nvSpPr>
          <p:cNvPr id="7" name="Объект 6"/>
          <p:cNvSpPr>
            <a:spLocks noGrp="1"/>
          </p:cNvSpPr>
          <p:nvPr>
            <p:ph sz="quarter" idx="4"/>
          </p:nvPr>
        </p:nvSpPr>
        <p:spPr>
          <a:xfrm>
            <a:off x="6193369" y="2174875"/>
            <a:ext cx="5389033" cy="2108367"/>
          </a:xfrm>
        </p:spPr>
        <p:txBody>
          <a:bodyPr>
            <a:normAutofit fontScale="77500" lnSpcReduction="20000"/>
          </a:bodyPr>
          <a:lstStyle/>
          <a:p>
            <a:r>
              <a:rPr lang="en-US" dirty="0" smtClean="0"/>
              <a:t>the </a:t>
            </a:r>
            <a:r>
              <a:rPr lang="en-US" dirty="0"/>
              <a:t>integration” of the Eurasian Economic Union (EAEU) and the Silk Road (SREB) “actually implies a common economic space on the continent”, and “by adding together the potential of all the integration formats like the EAEU, the ‘One Belt, One Road’ (OBOR), the Shanghai Cooperation Organization (SCO) and the ASEAN, we can build the foundation for a larger Eurasian </a:t>
            </a:r>
            <a:r>
              <a:rPr lang="en-US" dirty="0" smtClean="0"/>
              <a:t>partnership.</a:t>
            </a:r>
            <a:endParaRPr lang="ru-RU" dirty="0"/>
          </a:p>
        </p:txBody>
      </p:sp>
    </p:spTree>
    <p:extLst>
      <p:ext uri="{BB962C8B-B14F-4D97-AF65-F5344CB8AC3E}">
        <p14:creationId xmlns:p14="http://schemas.microsoft.com/office/powerpoint/2010/main" val="397674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From geography to value-based </a:t>
            </a:r>
            <a:r>
              <a:rPr lang="en-US" dirty="0" err="1" smtClean="0"/>
              <a:t>neighbourhood</a:t>
            </a:r>
            <a:endParaRPr lang="en-US" dirty="0" smtClean="0"/>
          </a:p>
          <a:p>
            <a:r>
              <a:rPr lang="en-US" dirty="0" smtClean="0"/>
              <a:t>From ‘one size fits all’ approach to</a:t>
            </a:r>
            <a:r>
              <a:rPr lang="ru-RU" dirty="0" smtClean="0"/>
              <a:t> </a:t>
            </a:r>
            <a:r>
              <a:rPr lang="en-US" dirty="0" smtClean="0"/>
              <a:t>‘menu to select’</a:t>
            </a:r>
            <a:endParaRPr lang="ru-RU" dirty="0"/>
          </a:p>
        </p:txBody>
      </p:sp>
    </p:spTree>
    <p:extLst>
      <p:ext uri="{BB962C8B-B14F-4D97-AF65-F5344CB8AC3E}">
        <p14:creationId xmlns:p14="http://schemas.microsoft.com/office/powerpoint/2010/main" val="236759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en-GB" sz="3000" b="1" dirty="0"/>
              <a:t>Eastern and Western research agendas on the European Union (EU), Russian and Eurasian policies in their shared neighbourhood</a:t>
            </a:r>
            <a:endParaRPr lang="ru-RU" sz="3000" b="1" dirty="0"/>
          </a:p>
        </p:txBody>
      </p:sp>
      <p:sp>
        <p:nvSpPr>
          <p:cNvPr id="11" name="Объект 10"/>
          <p:cNvSpPr>
            <a:spLocks noGrp="1"/>
          </p:cNvSpPr>
          <p:nvPr>
            <p:ph idx="1"/>
          </p:nvPr>
        </p:nvSpPr>
        <p:spPr/>
        <p:txBody>
          <a:bodyPr>
            <a:normAutofit/>
          </a:bodyPr>
          <a:lstStyle/>
          <a:p>
            <a:pPr marL="514350" indent="-514350">
              <a:buAutoNum type="arabicParenBoth"/>
            </a:pPr>
            <a:r>
              <a:rPr lang="en-GB" dirty="0" smtClean="0"/>
              <a:t>EU </a:t>
            </a:r>
            <a:r>
              <a:rPr lang="en-GB" dirty="0"/>
              <a:t>policies’ (European Neighbourhood Policy and Eastern Partnership) dynamics, </a:t>
            </a:r>
            <a:endParaRPr lang="en-GB" dirty="0" smtClean="0"/>
          </a:p>
          <a:p>
            <a:pPr marL="514350" indent="-514350">
              <a:buAutoNum type="arabicParenBoth"/>
            </a:pPr>
            <a:r>
              <a:rPr lang="en-GB" dirty="0" smtClean="0"/>
              <a:t>Russia’s </a:t>
            </a:r>
            <a:r>
              <a:rPr lang="en-GB" dirty="0"/>
              <a:t>policies (including the issues of the Eurasian integration) towards the </a:t>
            </a:r>
            <a:r>
              <a:rPr lang="en-GB" dirty="0" smtClean="0"/>
              <a:t>neighbourhood</a:t>
            </a:r>
            <a:r>
              <a:rPr lang="en-GB" dirty="0"/>
              <a:t>.</a:t>
            </a:r>
            <a:endParaRPr lang="en-GB" dirty="0" smtClean="0"/>
          </a:p>
        </p:txBody>
      </p:sp>
    </p:spTree>
    <p:extLst>
      <p:ext uri="{BB962C8B-B14F-4D97-AF65-F5344CB8AC3E}">
        <p14:creationId xmlns:p14="http://schemas.microsoft.com/office/powerpoint/2010/main" val="4127973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What’s wrong with the ‘neighborhood’ concept?</a:t>
            </a:r>
            <a:endParaRPr lang="ru-RU" dirty="0"/>
          </a:p>
        </p:txBody>
      </p:sp>
      <p:sp>
        <p:nvSpPr>
          <p:cNvPr id="3" name="Объект 2"/>
          <p:cNvSpPr>
            <a:spLocks noGrp="1"/>
          </p:cNvSpPr>
          <p:nvPr>
            <p:ph idx="1"/>
          </p:nvPr>
        </p:nvSpPr>
        <p:spPr/>
        <p:txBody>
          <a:bodyPr/>
          <a:lstStyle/>
          <a:p>
            <a:endParaRPr lang="en-US" dirty="0"/>
          </a:p>
          <a:p>
            <a:pPr algn="ctr"/>
            <a:r>
              <a:rPr lang="en-US" dirty="0" smtClean="0"/>
              <a:t>Geography vs Geopolitics</a:t>
            </a:r>
          </a:p>
          <a:p>
            <a:endParaRPr lang="en-US" dirty="0"/>
          </a:p>
          <a:p>
            <a:endParaRPr lang="en-US" dirty="0" smtClean="0"/>
          </a:p>
          <a:p>
            <a:r>
              <a:rPr lang="en-US" dirty="0" smtClean="0"/>
              <a:t>Concerning Europe, there </a:t>
            </a:r>
            <a:r>
              <a:rPr lang="en-US" dirty="0"/>
              <a:t>is a tendency to think only about those countries that are either candidates for membership or included in the European </a:t>
            </a:r>
            <a:r>
              <a:rPr lang="en-US" dirty="0" err="1"/>
              <a:t>Neighbourhood</a:t>
            </a:r>
            <a:r>
              <a:rPr lang="en-US" dirty="0"/>
              <a:t> Policy (ENP), but…</a:t>
            </a:r>
          </a:p>
          <a:p>
            <a:r>
              <a:rPr lang="en-US" dirty="0"/>
              <a:t>What about Turkey or Western </a:t>
            </a:r>
            <a:r>
              <a:rPr lang="en-US" dirty="0" err="1"/>
              <a:t>neighbourhood</a:t>
            </a:r>
            <a:r>
              <a:rPr lang="en-US" dirty="0"/>
              <a:t> of the EU?</a:t>
            </a:r>
          </a:p>
          <a:p>
            <a:endParaRPr lang="ru-RU" dirty="0"/>
          </a:p>
        </p:txBody>
      </p:sp>
    </p:spTree>
    <p:extLst>
      <p:ext uri="{BB962C8B-B14F-4D97-AF65-F5344CB8AC3E}">
        <p14:creationId xmlns:p14="http://schemas.microsoft.com/office/powerpoint/2010/main" val="154566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en-US" sz="3000" dirty="0" smtClean="0"/>
              <a:t>Debates about </a:t>
            </a:r>
            <a:r>
              <a:rPr lang="en-US" sz="3000" dirty="0" err="1" smtClean="0"/>
              <a:t>neighbourhood</a:t>
            </a:r>
            <a:r>
              <a:rPr lang="en-US" sz="3000" dirty="0" smtClean="0"/>
              <a:t> = Debates about the nature and hierarchy of power</a:t>
            </a:r>
          </a:p>
          <a:p>
            <a:pPr marL="0" indent="0">
              <a:buNone/>
            </a:pPr>
            <a:endParaRPr lang="en-US" sz="3000" dirty="0"/>
          </a:p>
          <a:p>
            <a:pPr marL="0" indent="0" algn="ctr">
              <a:buNone/>
            </a:pPr>
            <a:r>
              <a:rPr lang="en-US" sz="3000" dirty="0" smtClean="0"/>
              <a:t>EU vs Russia = Normative Power vs Realist Power</a:t>
            </a:r>
          </a:p>
          <a:p>
            <a:pPr marL="0" indent="0" algn="ctr">
              <a:buNone/>
            </a:pPr>
            <a:endParaRPr lang="en-US" sz="3000" dirty="0" smtClean="0"/>
          </a:p>
          <a:p>
            <a:pPr marL="0" indent="0" algn="just">
              <a:buNone/>
            </a:pPr>
            <a:r>
              <a:rPr lang="en-US" sz="2800" dirty="0"/>
              <a:t>Del </a:t>
            </a:r>
            <a:r>
              <a:rPr lang="en-US" sz="2800" dirty="0" err="1"/>
              <a:t>Sarto</a:t>
            </a:r>
            <a:r>
              <a:rPr lang="en-US" sz="2800" dirty="0"/>
              <a:t> (</a:t>
            </a:r>
            <a:r>
              <a:rPr lang="en-US" sz="2800" dirty="0" smtClean="0"/>
              <a:t>2016): </a:t>
            </a:r>
            <a:r>
              <a:rPr lang="en-US" sz="2800" dirty="0"/>
              <a:t>‘normative empires’ – like the EU – “have sought to stabilize the periphery, to draw economic advantages from it, to export the imperial order, [and to] cultivate elites there” whilst “</a:t>
            </a:r>
            <a:r>
              <a:rPr lang="en-US" sz="2800" dirty="0" err="1"/>
              <a:t>engag</a:t>
            </a:r>
            <a:r>
              <a:rPr lang="en-US" sz="2800" dirty="0"/>
              <a:t>[</a:t>
            </a:r>
            <a:r>
              <a:rPr lang="en-US" sz="2800" dirty="0" err="1"/>
              <a:t>ing</a:t>
            </a:r>
            <a:r>
              <a:rPr lang="en-US" sz="2800" dirty="0"/>
              <a:t>] in some sort of ‘civilizing mission’ linked to a </a:t>
            </a:r>
            <a:r>
              <a:rPr lang="en-US" sz="2800" i="1" dirty="0"/>
              <a:t>normative perception of themselves</a:t>
            </a:r>
            <a:r>
              <a:rPr lang="en-US" sz="2800" dirty="0"/>
              <a:t>”. </a:t>
            </a:r>
            <a:endParaRPr lang="ru-RU" sz="3000" dirty="0"/>
          </a:p>
        </p:txBody>
      </p:sp>
    </p:spTree>
    <p:extLst>
      <p:ext uri="{BB962C8B-B14F-4D97-AF65-F5344CB8AC3E}">
        <p14:creationId xmlns:p14="http://schemas.microsoft.com/office/powerpoint/2010/main" val="256788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the European Union as an ‘accidental regional hegemon’ in its </a:t>
            </a:r>
            <a:r>
              <a:rPr lang="en-US" dirty="0" err="1" smtClean="0"/>
              <a:t>Neighbourhood</a:t>
            </a:r>
            <a:r>
              <a:rPr lang="en-US" dirty="0" smtClean="0"/>
              <a:t> (</a:t>
            </a:r>
            <a:r>
              <a:rPr lang="en-US" i="1" dirty="0" smtClean="0"/>
              <a:t>Miriam </a:t>
            </a:r>
            <a:r>
              <a:rPr lang="en-US" i="1" dirty="0" err="1" smtClean="0"/>
              <a:t>Prys</a:t>
            </a:r>
            <a:r>
              <a:rPr lang="en-US" dirty="0" smtClean="0"/>
              <a:t>)</a:t>
            </a:r>
            <a:endParaRPr lang="ru-RU" dirty="0"/>
          </a:p>
        </p:txBody>
      </p:sp>
      <p:sp>
        <p:nvSpPr>
          <p:cNvPr id="3" name="Объект 2"/>
          <p:cNvSpPr>
            <a:spLocks noGrp="1"/>
          </p:cNvSpPr>
          <p:nvPr>
            <p:ph idx="1"/>
          </p:nvPr>
        </p:nvSpPr>
        <p:spPr/>
        <p:txBody>
          <a:bodyPr/>
          <a:lstStyle/>
          <a:p>
            <a:r>
              <a:rPr lang="en-US" dirty="0" smtClean="0"/>
              <a:t>‘4 </a:t>
            </a:r>
            <a:r>
              <a:rPr lang="en-US" dirty="0"/>
              <a:t>Ps’: </a:t>
            </a:r>
            <a:endParaRPr lang="en-US" dirty="0" smtClean="0"/>
          </a:p>
          <a:p>
            <a:r>
              <a:rPr lang="en-US" dirty="0" smtClean="0"/>
              <a:t>(</a:t>
            </a:r>
            <a:r>
              <a:rPr lang="en-US" dirty="0"/>
              <a:t>1) the provision of regional public goods, </a:t>
            </a:r>
            <a:endParaRPr lang="en-US" dirty="0" smtClean="0"/>
          </a:p>
          <a:p>
            <a:r>
              <a:rPr lang="en-US" dirty="0" smtClean="0"/>
              <a:t>(</a:t>
            </a:r>
            <a:r>
              <a:rPr lang="en-US" dirty="0"/>
              <a:t>2) internal and external perceptions, </a:t>
            </a:r>
            <a:endParaRPr lang="en-US" dirty="0" smtClean="0"/>
          </a:p>
          <a:p>
            <a:r>
              <a:rPr lang="en-US" dirty="0" smtClean="0"/>
              <a:t>(</a:t>
            </a:r>
            <a:r>
              <a:rPr lang="en-US" dirty="0"/>
              <a:t>3) the projection of political, economic and institutional norms, including EU acquis, and </a:t>
            </a:r>
            <a:endParaRPr lang="en-US" dirty="0" smtClean="0"/>
          </a:p>
          <a:p>
            <a:r>
              <a:rPr lang="en-US" dirty="0" smtClean="0"/>
              <a:t>(</a:t>
            </a:r>
            <a:r>
              <a:rPr lang="en-US" dirty="0"/>
              <a:t>4) </a:t>
            </a:r>
            <a:r>
              <a:rPr lang="en-US" u="sng" dirty="0"/>
              <a:t>the (limited) participation of </a:t>
            </a:r>
            <a:r>
              <a:rPr lang="en-US" u="sng" dirty="0" err="1"/>
              <a:t>neighbours</a:t>
            </a:r>
            <a:r>
              <a:rPr lang="en-US" u="sng" dirty="0"/>
              <a:t> in EU structures and policies</a:t>
            </a:r>
            <a:endParaRPr lang="ru-RU" u="sng" dirty="0"/>
          </a:p>
        </p:txBody>
      </p:sp>
    </p:spTree>
    <p:extLst>
      <p:ext uri="{BB962C8B-B14F-4D97-AF65-F5344CB8AC3E}">
        <p14:creationId xmlns:p14="http://schemas.microsoft.com/office/powerpoint/2010/main" val="46743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000" dirty="0" smtClean="0"/>
              <a:t>“Near abroad” of Russia</a:t>
            </a:r>
            <a:endParaRPr lang="ru-RU" sz="3000" dirty="0"/>
          </a:p>
        </p:txBody>
      </p:sp>
      <p:sp>
        <p:nvSpPr>
          <p:cNvPr id="3" name="Объект 2"/>
          <p:cNvSpPr>
            <a:spLocks noGrp="1"/>
          </p:cNvSpPr>
          <p:nvPr>
            <p:ph idx="1"/>
          </p:nvPr>
        </p:nvSpPr>
        <p:spPr/>
        <p:txBody>
          <a:bodyPr/>
          <a:lstStyle/>
          <a:p>
            <a:r>
              <a:rPr lang="ru-RU" dirty="0" smtClean="0"/>
              <a:t>1990</a:t>
            </a:r>
            <a:r>
              <a:rPr lang="en-US" dirty="0" smtClean="0"/>
              <a:t>s D. Kozyrev (Minister of Foreign Affairs), the concept of </a:t>
            </a:r>
          </a:p>
          <a:p>
            <a:r>
              <a:rPr lang="en-US" b="1" i="1" dirty="0" smtClean="0"/>
              <a:t>“near abroad”= former Soviet republics </a:t>
            </a:r>
            <a:r>
              <a:rPr lang="en-US" dirty="0" smtClean="0"/>
              <a:t>independent from 1991, where the Russian language is still lingua franca</a:t>
            </a:r>
          </a:p>
          <a:p>
            <a:r>
              <a:rPr lang="en-US" b="1" dirty="0" smtClean="0"/>
              <a:t>“near abroad” ≠ CIS </a:t>
            </a:r>
            <a:r>
              <a:rPr lang="en-US" dirty="0" smtClean="0"/>
              <a:t>(Commonwealth of Independent States)</a:t>
            </a:r>
          </a:p>
          <a:p>
            <a:endParaRPr lang="en-US" dirty="0" smtClean="0"/>
          </a:p>
          <a:p>
            <a:endParaRPr lang="en-US" dirty="0" smtClean="0"/>
          </a:p>
          <a:p>
            <a:endParaRPr lang="ru-RU" b="1" i="1" dirty="0"/>
          </a:p>
        </p:txBody>
      </p:sp>
      <p:sp>
        <p:nvSpPr>
          <p:cNvPr id="4" name="Текст 3"/>
          <p:cNvSpPr>
            <a:spLocks noGrp="1"/>
          </p:cNvSpPr>
          <p:nvPr>
            <p:ph type="body" sz="half" idx="2"/>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81" y="1540043"/>
            <a:ext cx="3891953" cy="335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114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6151" y="421105"/>
            <a:ext cx="7054956" cy="634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28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1633" y="1391986"/>
            <a:ext cx="4011084" cy="1162050"/>
          </a:xfrm>
        </p:spPr>
        <p:txBody>
          <a:bodyPr>
            <a:normAutofit fontScale="90000"/>
          </a:bodyPr>
          <a:lstStyle/>
          <a:p>
            <a:r>
              <a:rPr lang="en-US" dirty="0"/>
              <a:t>2003 the ENP introduced as “Wider Europe – </a:t>
            </a:r>
            <a:r>
              <a:rPr lang="en-US" dirty="0" err="1"/>
              <a:t>Neighbourhood</a:t>
            </a:r>
            <a:r>
              <a:rPr lang="en-US" dirty="0"/>
              <a:t>: A new Framework for relations with our Eastern and Southern </a:t>
            </a:r>
            <a:r>
              <a:rPr lang="en-US" dirty="0" err="1"/>
              <a:t>Neighbours</a:t>
            </a:r>
            <a:r>
              <a:rPr lang="en-US" dirty="0" smtClean="0"/>
              <a:t>”</a:t>
            </a:r>
            <a:endParaRPr lang="ru-RU" dirty="0"/>
          </a:p>
        </p:txBody>
      </p:sp>
      <p:sp>
        <p:nvSpPr>
          <p:cNvPr id="3" name="Объект 2"/>
          <p:cNvSpPr>
            <a:spLocks noGrp="1"/>
          </p:cNvSpPr>
          <p:nvPr>
            <p:ph idx="1"/>
          </p:nvPr>
        </p:nvSpPr>
        <p:spPr/>
        <p:txBody>
          <a:bodyPr>
            <a:normAutofit/>
          </a:bodyPr>
          <a:lstStyle/>
          <a:p>
            <a:r>
              <a:rPr lang="en-US" i="1" dirty="0" smtClean="0"/>
              <a:t>“</a:t>
            </a:r>
            <a:r>
              <a:rPr lang="en-US" i="1" dirty="0" smtClean="0"/>
              <a:t>The </a:t>
            </a:r>
            <a:r>
              <a:rPr lang="en-US" i="1" dirty="0"/>
              <a:t>privileged relationship with </a:t>
            </a:r>
            <a:r>
              <a:rPr lang="en-US" i="1" dirty="0" err="1"/>
              <a:t>neighbours</a:t>
            </a:r>
            <a:r>
              <a:rPr lang="en-US" i="1" dirty="0"/>
              <a:t> will build on mutual commitment to common values principally within the fields of the rule of law, good governance, the respect for human rights, including minority rights, the promotion of good </a:t>
            </a:r>
            <a:r>
              <a:rPr lang="en-US" i="1" dirty="0" err="1"/>
              <a:t>neighbourly</a:t>
            </a:r>
            <a:r>
              <a:rPr lang="en-US" i="1" dirty="0"/>
              <a:t> relations, and the principles of market economy and sustainable </a:t>
            </a:r>
            <a:r>
              <a:rPr lang="en-US" i="1" dirty="0" smtClean="0"/>
              <a:t>development”.</a:t>
            </a:r>
            <a:endParaRPr lang="en-US" i="1" dirty="0" smtClean="0"/>
          </a:p>
          <a:p>
            <a:pPr marL="0" indent="0">
              <a:buNone/>
            </a:pPr>
            <a:endParaRPr lang="en-US" dirty="0" smtClean="0"/>
          </a:p>
        </p:txBody>
      </p:sp>
      <p:sp>
        <p:nvSpPr>
          <p:cNvPr id="5" name="Текст 4"/>
          <p:cNvSpPr>
            <a:spLocks noGrp="1"/>
          </p:cNvSpPr>
          <p:nvPr>
            <p:ph type="body" sz="half" idx="2"/>
          </p:nvPr>
        </p:nvSpPr>
        <p:spPr>
          <a:xfrm>
            <a:off x="609602" y="5233736"/>
            <a:ext cx="4011084" cy="892429"/>
          </a:xfrm>
        </p:spPr>
        <p:txBody>
          <a:bodyPr/>
          <a:lstStyle/>
          <a:p>
            <a:r>
              <a:rPr lang="en-US" dirty="0"/>
              <a:t>Russia denied the proposal in </a:t>
            </a:r>
            <a:r>
              <a:rPr lang="en-US" dirty="0" err="1"/>
              <a:t>favour</a:t>
            </a:r>
            <a:r>
              <a:rPr lang="en-US" dirty="0"/>
              <a:t> of bilateral cooperation within the ‘strategic partnership’ concept</a:t>
            </a:r>
            <a:endParaRPr lang="ru-RU" dirty="0"/>
          </a:p>
          <a:p>
            <a:endParaRPr lang="ru-RU" dirty="0"/>
          </a:p>
        </p:txBody>
      </p:sp>
    </p:spTree>
    <p:extLst>
      <p:ext uri="{BB962C8B-B14F-4D97-AF65-F5344CB8AC3E}">
        <p14:creationId xmlns:p14="http://schemas.microsoft.com/office/powerpoint/2010/main" val="20359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a:t>2006 “</a:t>
            </a:r>
            <a:r>
              <a:rPr lang="en-US" dirty="0" err="1"/>
              <a:t>Neighbours</a:t>
            </a:r>
            <a:r>
              <a:rPr lang="en-US" dirty="0"/>
              <a:t> of the EU </a:t>
            </a:r>
            <a:r>
              <a:rPr lang="en-US" dirty="0" err="1"/>
              <a:t>Neighbours</a:t>
            </a:r>
            <a:r>
              <a:rPr lang="en-US" dirty="0" smtClean="0"/>
              <a:t>”</a:t>
            </a:r>
            <a:endParaRPr lang="ru-RU" dirty="0"/>
          </a:p>
        </p:txBody>
      </p:sp>
      <p:sp>
        <p:nvSpPr>
          <p:cNvPr id="3" name="Объект 2"/>
          <p:cNvSpPr>
            <a:spLocks noGrp="1"/>
          </p:cNvSpPr>
          <p:nvPr>
            <p:ph idx="1"/>
          </p:nvPr>
        </p:nvSpPr>
        <p:spPr/>
        <p:txBody>
          <a:bodyPr>
            <a:normAutofit/>
          </a:bodyPr>
          <a:lstStyle/>
          <a:p>
            <a:pPr marL="0" indent="0">
              <a:buNone/>
            </a:pPr>
            <a:r>
              <a:rPr lang="en-US" dirty="0" smtClean="0"/>
              <a:t>“</a:t>
            </a:r>
            <a:r>
              <a:rPr lang="en-US" i="1" dirty="0" smtClean="0"/>
              <a:t>We </a:t>
            </a:r>
            <a:r>
              <a:rPr lang="en-US" i="1" dirty="0"/>
              <a:t>should also look beyond the Union’s immediate </a:t>
            </a:r>
            <a:r>
              <a:rPr lang="en-US" i="1" dirty="0" err="1"/>
              <a:t>neighbourhood</a:t>
            </a:r>
            <a:r>
              <a:rPr lang="en-US" i="1" dirty="0"/>
              <a:t>, to work with “the </a:t>
            </a:r>
            <a:r>
              <a:rPr lang="en-US" i="1" dirty="0" err="1"/>
              <a:t>neighbours</a:t>
            </a:r>
            <a:r>
              <a:rPr lang="en-US" i="1" dirty="0"/>
              <a:t> of our </a:t>
            </a:r>
            <a:r>
              <a:rPr lang="en-US" i="1" dirty="0" err="1"/>
              <a:t>neighbours</a:t>
            </a:r>
            <a:r>
              <a:rPr lang="en-US" i="1" dirty="0"/>
              <a:t>”. In </a:t>
            </a:r>
            <a:r>
              <a:rPr lang="en-US" b="1" i="1" dirty="0"/>
              <a:t>Central Asia</a:t>
            </a:r>
            <a:r>
              <a:rPr lang="en-US" i="1" dirty="0"/>
              <a:t>, for example, or in </a:t>
            </a:r>
            <a:r>
              <a:rPr lang="en-US" b="1" i="1" dirty="0"/>
              <a:t>the Gulf</a:t>
            </a:r>
            <a:r>
              <a:rPr lang="en-US" i="1" dirty="0"/>
              <a:t>, the new instruments (…) will be able to fund regional cooperation activities including countries in both regions – this could be of particular importance in sectors such as energy, transport, environment and research </a:t>
            </a:r>
            <a:r>
              <a:rPr lang="en-US" i="1" dirty="0" smtClean="0"/>
              <a:t>policy”.</a:t>
            </a:r>
            <a:endParaRPr lang="ru-RU" dirty="0"/>
          </a:p>
        </p:txBody>
      </p:sp>
      <p:sp>
        <p:nvSpPr>
          <p:cNvPr id="5" name="Текст 4"/>
          <p:cNvSpPr>
            <a:spLocks noGrp="1"/>
          </p:cNvSpPr>
          <p:nvPr>
            <p:ph type="body" sz="half" idx="2"/>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2" y="1480384"/>
            <a:ext cx="3912268" cy="259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04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602B944A49C944BEBFF79BE11308B4" ma:contentTypeVersion="13" ma:contentTypeDescription="Ein neues Dokument erstellen." ma:contentTypeScope="" ma:versionID="eb6ca4cac2cf57a1ce073cfb3d227628">
  <xsd:schema xmlns:xsd="http://www.w3.org/2001/XMLSchema" xmlns:xs="http://www.w3.org/2001/XMLSchema" xmlns:p="http://schemas.microsoft.com/office/2006/metadata/properties" xmlns:ns2="64852e82-1c65-46f3-8dcd-4c53b5adb237" xmlns:ns3="47f16888-457c-4f82-a245-c9351203d39e" targetNamespace="http://schemas.microsoft.com/office/2006/metadata/properties" ma:root="true" ma:fieldsID="f94d0e962730ee85e0ae428320560897" ns2:_="" ns3:_="">
    <xsd:import namespace="64852e82-1c65-46f3-8dcd-4c53b5adb237"/>
    <xsd:import namespace="47f16888-457c-4f82-a245-c9351203d3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52e82-1c65-46f3-8dcd-4c53b5adb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d6e76d68-dafa-4272-aea9-2fd8efe6694e"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f16888-457c-4f82-a245-c9351203d39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02096b3-228b-4d2f-b815-4a2810b8938e}" ma:internalName="TaxCatchAll" ma:showField="CatchAllData" ma:web="47f16888-457c-4f82-a245-c9351203d3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852e82-1c65-46f3-8dcd-4c53b5adb237">
      <Terms xmlns="http://schemas.microsoft.com/office/infopath/2007/PartnerControls"/>
    </lcf76f155ced4ddcb4097134ff3c332f>
    <TaxCatchAll xmlns="47f16888-457c-4f82-a245-c9351203d39e" xsi:nil="true"/>
  </documentManagement>
</p:properties>
</file>

<file path=customXml/itemProps1.xml><?xml version="1.0" encoding="utf-8"?>
<ds:datastoreItem xmlns:ds="http://schemas.openxmlformats.org/officeDocument/2006/customXml" ds:itemID="{5C35760D-9071-4EC5-A64B-A3FF5D69B161}"/>
</file>

<file path=customXml/itemProps2.xml><?xml version="1.0" encoding="utf-8"?>
<ds:datastoreItem xmlns:ds="http://schemas.openxmlformats.org/officeDocument/2006/customXml" ds:itemID="{8723A43A-FB83-4249-BEB0-AC9D376E0952}"/>
</file>

<file path=customXml/itemProps3.xml><?xml version="1.0" encoding="utf-8"?>
<ds:datastoreItem xmlns:ds="http://schemas.openxmlformats.org/officeDocument/2006/customXml" ds:itemID="{7428326B-FEB4-40D6-A10D-DF3A56DB9283}"/>
</file>

<file path=docProps/app.xml><?xml version="1.0" encoding="utf-8"?>
<Properties xmlns="http://schemas.openxmlformats.org/officeDocument/2006/extended-properties" xmlns:vt="http://schemas.openxmlformats.org/officeDocument/2006/docPropsVTypes">
  <Template/>
  <TotalTime>1214</TotalTime>
  <Words>749</Words>
  <Application>Microsoft Office PowerPoint</Application>
  <PresentationFormat>Произвольный</PresentationFormat>
  <Paragraphs>50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Summer School EUCON Institutional Framework and Economic Drivers in the Global Integration Projects:  West vs East  "Neighbourhood" contested, shared, extended in the dynamics of the XXI century </vt:lpstr>
      <vt:lpstr>Eastern and Western research agendas on the European Union (EU), Russian and Eurasian policies in their shared neighbourhood</vt:lpstr>
      <vt:lpstr>What’s wrong with the ‘neighborhood’ concept?</vt:lpstr>
      <vt:lpstr>Презентация PowerPoint</vt:lpstr>
      <vt:lpstr>the European Union as an ‘accidental regional hegemon’ in its Neighbourhood (Miriam Prys)</vt:lpstr>
      <vt:lpstr>“Near abroad” of Russia</vt:lpstr>
      <vt:lpstr>Презентация PowerPoint</vt:lpstr>
      <vt:lpstr>2003 the ENP introduced as “Wider Europe – Neighbourhood: A new Framework for relations with our Eastern and Southern Neighbours”</vt:lpstr>
      <vt:lpstr>2006 “Neighbours of the EU Neighbours”</vt:lpstr>
      <vt:lpstr>The neighbours of the EU’s neighbours</vt:lpstr>
      <vt:lpstr>The Neighbourhood of the EEU?</vt:lpstr>
      <vt:lpstr>Extended Neighbourhood?</vt:lpstr>
      <vt:lpstr>Презентация PowerPoint</vt:lpstr>
      <vt:lpstr>3-4 July 2017 meeting in Moscow</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ВЕСЕННЯЯ ШКОЛА МЕЖДИСЦИПЛИНАРНОГО АНАЛИЗА В ГУМАНИТАРНЫХ ИССЛЕДОВАНИЯХ</dc:title>
  <dc:creator>Николаев Илья Викторович</dc:creator>
  <cp:lastModifiedBy>Oksana Karnaukhova</cp:lastModifiedBy>
  <cp:revision>24</cp:revision>
  <dcterms:created xsi:type="dcterms:W3CDTF">2021-03-05T10:39:51Z</dcterms:created>
  <dcterms:modified xsi:type="dcterms:W3CDTF">2021-06-28T04:55:24Z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0x01010033602B944A49C944BEBFF79BE11308B4</vt:lpwstr>
  </property>
</Properties>
</file>